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356" r:id="rId6"/>
    <p:sldId id="355" r:id="rId7"/>
    <p:sldId id="256" r:id="rId8"/>
    <p:sldId id="284" r:id="rId9"/>
    <p:sldId id="315" r:id="rId10"/>
    <p:sldId id="290" r:id="rId11"/>
    <p:sldId id="338" r:id="rId12"/>
    <p:sldId id="335" r:id="rId13"/>
    <p:sldId id="321" r:id="rId14"/>
    <p:sldId id="299" r:id="rId15"/>
    <p:sldId id="309" r:id="rId16"/>
    <p:sldId id="341" r:id="rId17"/>
    <p:sldId id="322" r:id="rId18"/>
    <p:sldId id="350" r:id="rId19"/>
    <p:sldId id="352" r:id="rId20"/>
    <p:sldId id="301" r:id="rId21"/>
    <p:sldId id="319" r:id="rId22"/>
    <p:sldId id="302" r:id="rId23"/>
    <p:sldId id="265" r:id="rId24"/>
    <p:sldId id="298" r:id="rId25"/>
    <p:sldId id="354" r:id="rId2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1D3A27-20AD-292E-9516-BB153BE3E3B1}" name="Amy Arbery" initials="AA" userId="91de2a95665f08b7" providerId="Windows Live"/>
  <p188:author id="{1B904F3F-0892-0523-FDAD-111AF2BB2095}" name="Amy Arbery" initials="AA" userId="S::Amy@elmcommunications.com.au::92423efe-b6de-4f37-be94-53489f445ebc" providerId="AD"/>
  <p188:author id="{95245142-EDA9-3D10-80AC-CCFEF216B2E3}" name="Valeri, Teagan" initials="VT" userId="S::Teagan.Valeri@act.gov.au::27854b62-dd59-4f80-9b7d-880ba5695458" providerId="AD"/>
  <p188:author id="{00965794-E59A-42B6-0193-4A3EE5642F67}" name="Nikola Sofatzis" initials="NS" userId="S::Nikola@elmcommunications.com.au::f791b1f2-02ea-4c99-81ae-1def27e0e462" providerId="AD"/>
  <p188:author id="{D7B08F9B-F2F5-CF07-ED99-317B35641C17}" name="Gombar-Millynn, Helen" initials="GMH" userId="S::Helen.Gombar-Millynn@act.gov.au::9592e640-790f-477e-8786-b0cfedd6caaf" providerId="AD"/>
  <p188:author id="{8EED84A2-6258-9DFE-96E2-FE9F3E7BB21F}" name="Gisz, Madeleine" initials="GM" userId="S::Madeleine.Gisz@act.gov.au::abfda92a-2d86-4e6a-9b78-d2635d5187a3" providerId="AD"/>
  <p188:author id="{5924C5A8-33FF-0544-EB8B-F55154BD78DE}" name="Melanie Flanigan" initials="MF" userId="S::Melanie.Flanigan@act.gov.au::40720120-8324-4842-8b93-f9514b0eaf88" providerId="AD"/>
  <p188:author id="{291010FE-8AB5-9B75-AD33-2814861421EC}" name="Ning, Samantha" initials="NS" userId="S::Samantha.Ning@act.gov.au::2ba5b31b-dbfe-44ef-8e50-eb566ecee8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C972C"/>
    <a:srgbClr val="CF1F2F"/>
    <a:srgbClr val="2E4E0D"/>
    <a:srgbClr val="B0CFEE"/>
    <a:srgbClr val="2D4F07"/>
    <a:srgbClr val="F15E2B"/>
    <a:srgbClr val="DFDDDD"/>
    <a:srgbClr val="2B92D1"/>
    <a:srgbClr val="44536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944F6-9885-4025-A963-4C9B3AFBE1FF}" v="7" dt="2024-04-03T05:19:33.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5" autoAdjust="0"/>
    <p:restoredTop sz="68349" autoAdjust="0"/>
  </p:normalViewPr>
  <p:slideViewPr>
    <p:cSldViewPr snapToGrid="0">
      <p:cViewPr varScale="1">
        <p:scale>
          <a:sx n="65" d="100"/>
          <a:sy n="65" d="100"/>
        </p:scale>
        <p:origin x="1080" y="48"/>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Mason" userId="c4d452ca-76f1-402c-b260-de405d4046a9" providerId="ADAL" clId="{36B944F6-9885-4025-A963-4C9B3AFBE1FF}"/>
    <pc:docChg chg="undo custSel addSld delSld modSld sldOrd">
      <pc:chgData name="Bethany Mason" userId="c4d452ca-76f1-402c-b260-de405d4046a9" providerId="ADAL" clId="{36B944F6-9885-4025-A963-4C9B3AFBE1FF}" dt="2024-04-03T05:19:54.647" v="82" actId="20577"/>
      <pc:docMkLst>
        <pc:docMk/>
      </pc:docMkLst>
      <pc:sldChg chg="del">
        <pc:chgData name="Bethany Mason" userId="c4d452ca-76f1-402c-b260-de405d4046a9" providerId="ADAL" clId="{36B944F6-9885-4025-A963-4C9B3AFBE1FF}" dt="2024-04-03T05:10:58.790" v="7" actId="47"/>
        <pc:sldMkLst>
          <pc:docMk/>
          <pc:sldMk cId="2148449288" sldId="320"/>
        </pc:sldMkLst>
      </pc:sldChg>
      <pc:sldChg chg="addSp delSp modSp new del mod ord">
        <pc:chgData name="Bethany Mason" userId="c4d452ca-76f1-402c-b260-de405d4046a9" providerId="ADAL" clId="{36B944F6-9885-4025-A963-4C9B3AFBE1FF}" dt="2024-04-03T05:15:02.645" v="9" actId="47"/>
        <pc:sldMkLst>
          <pc:docMk/>
          <pc:sldMk cId="4283602363" sldId="353"/>
        </pc:sldMkLst>
        <pc:spChg chg="del">
          <ac:chgData name="Bethany Mason" userId="c4d452ca-76f1-402c-b260-de405d4046a9" providerId="ADAL" clId="{36B944F6-9885-4025-A963-4C9B3AFBE1FF}" dt="2024-04-03T05:10:36.541" v="3" actId="478"/>
          <ac:spMkLst>
            <pc:docMk/>
            <pc:sldMk cId="4283602363" sldId="353"/>
            <ac:spMk id="2" creationId="{43A93636-31BA-5665-7422-4CA4B17352CC}"/>
          </ac:spMkLst>
        </pc:spChg>
        <pc:spChg chg="del">
          <ac:chgData name="Bethany Mason" userId="c4d452ca-76f1-402c-b260-de405d4046a9" providerId="ADAL" clId="{36B944F6-9885-4025-A963-4C9B3AFBE1FF}" dt="2024-04-03T05:10:36.541" v="3" actId="478"/>
          <ac:spMkLst>
            <pc:docMk/>
            <pc:sldMk cId="4283602363" sldId="353"/>
            <ac:spMk id="3" creationId="{E0D55A11-4283-34C1-8C45-11DDE2A57ED4}"/>
          </ac:spMkLst>
        </pc:spChg>
        <pc:picChg chg="add mod">
          <ac:chgData name="Bethany Mason" userId="c4d452ca-76f1-402c-b260-de405d4046a9" providerId="ADAL" clId="{36B944F6-9885-4025-A963-4C9B3AFBE1FF}" dt="2024-04-03T05:10:42.338" v="5" actId="27614"/>
          <ac:picMkLst>
            <pc:docMk/>
            <pc:sldMk cId="4283602363" sldId="353"/>
            <ac:picMk id="5" creationId="{A89F0790-7082-6717-7F06-155214AB2948}"/>
          </ac:picMkLst>
        </pc:picChg>
      </pc:sldChg>
      <pc:sldChg chg="addSp modSp add mod">
        <pc:chgData name="Bethany Mason" userId="c4d452ca-76f1-402c-b260-de405d4046a9" providerId="ADAL" clId="{36B944F6-9885-4025-A963-4C9B3AFBE1FF}" dt="2024-04-03T05:19:54.647" v="82" actId="20577"/>
        <pc:sldMkLst>
          <pc:docMk/>
          <pc:sldMk cId="1612729473" sldId="354"/>
        </pc:sldMkLst>
        <pc:spChg chg="add mod">
          <ac:chgData name="Bethany Mason" userId="c4d452ca-76f1-402c-b260-de405d4046a9" providerId="ADAL" clId="{36B944F6-9885-4025-A963-4C9B3AFBE1FF}" dt="2024-04-03T05:19:32.621" v="66"/>
          <ac:spMkLst>
            <pc:docMk/>
            <pc:sldMk cId="1612729473" sldId="354"/>
            <ac:spMk id="2" creationId="{48E1DBC9-12F1-A3A8-4C03-AA18BE6CCD19}"/>
          </ac:spMkLst>
        </pc:spChg>
        <pc:spChg chg="add mod">
          <ac:chgData name="Bethany Mason" userId="c4d452ca-76f1-402c-b260-de405d4046a9" providerId="ADAL" clId="{36B944F6-9885-4025-A963-4C9B3AFBE1FF}" dt="2024-04-03T05:19:54.647" v="82" actId="20577"/>
          <ac:spMkLst>
            <pc:docMk/>
            <pc:sldMk cId="1612729473" sldId="354"/>
            <ac:spMk id="3" creationId="{DDDEDC54-3B4F-D453-7283-C60671B50890}"/>
          </ac:spMkLst>
        </pc:spChg>
      </pc:sldChg>
      <pc:sldChg chg="addSp modSp add mod modClrScheme chgLayout">
        <pc:chgData name="Bethany Mason" userId="c4d452ca-76f1-402c-b260-de405d4046a9" providerId="ADAL" clId="{36B944F6-9885-4025-A963-4C9B3AFBE1FF}" dt="2024-04-03T05:18:56.830" v="64" actId="207"/>
        <pc:sldMkLst>
          <pc:docMk/>
          <pc:sldMk cId="3134051525" sldId="355"/>
        </pc:sldMkLst>
        <pc:spChg chg="add mod ord">
          <ac:chgData name="Bethany Mason" userId="c4d452ca-76f1-402c-b260-de405d4046a9" providerId="ADAL" clId="{36B944F6-9885-4025-A963-4C9B3AFBE1FF}" dt="2024-04-03T05:18:36.733" v="32" actId="207"/>
          <ac:spMkLst>
            <pc:docMk/>
            <pc:sldMk cId="3134051525" sldId="355"/>
            <ac:spMk id="2" creationId="{F96CE46A-CF3D-20E2-805E-09E4C5002F19}"/>
          </ac:spMkLst>
        </pc:spChg>
        <pc:spChg chg="add mod ord">
          <ac:chgData name="Bethany Mason" userId="c4d452ca-76f1-402c-b260-de405d4046a9" providerId="ADAL" clId="{36B944F6-9885-4025-A963-4C9B3AFBE1FF}" dt="2024-04-03T05:18:56.830" v="64" actId="207"/>
          <ac:spMkLst>
            <pc:docMk/>
            <pc:sldMk cId="3134051525" sldId="355"/>
            <ac:spMk id="3" creationId="{AB656D53-AAD6-5561-FE86-B1D8F45D7547}"/>
          </ac:spMkLst>
        </pc:spChg>
      </pc:sldChg>
      <pc:sldChg chg="addSp delSp modSp new mod ord">
        <pc:chgData name="Bethany Mason" userId="c4d452ca-76f1-402c-b260-de405d4046a9" providerId="ADAL" clId="{36B944F6-9885-4025-A963-4C9B3AFBE1FF}" dt="2024-04-03T05:17:57.929" v="15" actId="27614"/>
        <pc:sldMkLst>
          <pc:docMk/>
          <pc:sldMk cId="207174418" sldId="356"/>
        </pc:sldMkLst>
        <pc:spChg chg="del">
          <ac:chgData name="Bethany Mason" userId="c4d452ca-76f1-402c-b260-de405d4046a9" providerId="ADAL" clId="{36B944F6-9885-4025-A963-4C9B3AFBE1FF}" dt="2024-04-03T05:17:52.113" v="13" actId="478"/>
          <ac:spMkLst>
            <pc:docMk/>
            <pc:sldMk cId="207174418" sldId="356"/>
            <ac:spMk id="2" creationId="{88E17DD0-1A33-48DE-9E9E-EDB7FE8D0C98}"/>
          </ac:spMkLst>
        </pc:spChg>
        <pc:spChg chg="del">
          <ac:chgData name="Bethany Mason" userId="c4d452ca-76f1-402c-b260-de405d4046a9" providerId="ADAL" clId="{36B944F6-9885-4025-A963-4C9B3AFBE1FF}" dt="2024-04-03T05:17:52.113" v="13" actId="478"/>
          <ac:spMkLst>
            <pc:docMk/>
            <pc:sldMk cId="207174418" sldId="356"/>
            <ac:spMk id="3" creationId="{355856D1-38DB-4C6A-AB4F-3745CA1A9DE8}"/>
          </ac:spMkLst>
        </pc:spChg>
        <pc:picChg chg="add mod">
          <ac:chgData name="Bethany Mason" userId="c4d452ca-76f1-402c-b260-de405d4046a9" providerId="ADAL" clId="{36B944F6-9885-4025-A963-4C9B3AFBE1FF}" dt="2024-04-03T05:17:57.929" v="15" actId="27614"/>
          <ac:picMkLst>
            <pc:docMk/>
            <pc:sldMk cId="207174418" sldId="356"/>
            <ac:picMk id="5" creationId="{8583A453-B448-5AC9-0B2F-26D9FD3B7D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785" tIns="47394" rIns="94785" bIns="47394" rtlCol="0"/>
          <a:lstStyle>
            <a:lvl1pPr algn="l">
              <a:defRPr sz="1200"/>
            </a:lvl1pPr>
          </a:lstStyle>
          <a:p>
            <a:endParaRPr lang="en-US"/>
          </a:p>
        </p:txBody>
      </p:sp>
      <p:sp>
        <p:nvSpPr>
          <p:cNvPr id="3" name="Date Placeholder 2"/>
          <p:cNvSpPr>
            <a:spLocks noGrp="1"/>
          </p:cNvSpPr>
          <p:nvPr>
            <p:ph type="dt" idx="1"/>
          </p:nvPr>
        </p:nvSpPr>
        <p:spPr>
          <a:xfrm>
            <a:off x="4023994" y="0"/>
            <a:ext cx="3078427" cy="513508"/>
          </a:xfrm>
          <a:prstGeom prst="rect">
            <a:avLst/>
          </a:prstGeom>
        </p:spPr>
        <p:txBody>
          <a:bodyPr vert="horz" lIns="94785" tIns="47394" rIns="94785" bIns="47394" rtlCol="0"/>
          <a:lstStyle>
            <a:lvl1pPr algn="r">
              <a:defRPr sz="1200"/>
            </a:lvl1pPr>
          </a:lstStyle>
          <a:p>
            <a:fld id="{C7664C85-0401-C14D-8977-CBCAA011F81B}" type="datetimeFigureOut">
              <a:rPr lang="en-US" smtClean="0"/>
              <a:t>4/3/2024</a:t>
            </a:fld>
            <a:endParaRPr lang="en-US"/>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85" tIns="47394" rIns="94785" bIns="47394" rtlCol="0" anchor="ctr"/>
          <a:lstStyle/>
          <a:p>
            <a:endParaRPr lang="en-US"/>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4785" tIns="47394" rIns="94785" bIns="4739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721108"/>
            <a:ext cx="3078427" cy="513507"/>
          </a:xfrm>
          <a:prstGeom prst="rect">
            <a:avLst/>
          </a:prstGeom>
        </p:spPr>
        <p:txBody>
          <a:bodyPr vert="horz" lIns="94785" tIns="47394" rIns="94785" bIns="47394" rtlCol="0" anchor="b"/>
          <a:lstStyle>
            <a:lvl1pPr algn="l">
              <a:defRPr sz="1200"/>
            </a:lvl1pPr>
          </a:lstStyle>
          <a:p>
            <a:endParaRPr lang="en-US"/>
          </a:p>
        </p:txBody>
      </p:sp>
      <p:sp>
        <p:nvSpPr>
          <p:cNvPr id="7" name="Slide Number Placeholder 6"/>
          <p:cNvSpPr>
            <a:spLocks noGrp="1"/>
          </p:cNvSpPr>
          <p:nvPr>
            <p:ph type="sldNum" sz="quarter" idx="5"/>
          </p:nvPr>
        </p:nvSpPr>
        <p:spPr>
          <a:xfrm>
            <a:off x="4023994" y="9721108"/>
            <a:ext cx="3078427" cy="513507"/>
          </a:xfrm>
          <a:prstGeom prst="rect">
            <a:avLst/>
          </a:prstGeom>
        </p:spPr>
        <p:txBody>
          <a:bodyPr vert="horz" lIns="94785" tIns="47394" rIns="94785" bIns="47394" rtlCol="0" anchor="b"/>
          <a:lstStyle>
            <a:lvl1pPr algn="r">
              <a:defRPr sz="1200"/>
            </a:lvl1pPr>
          </a:lstStyle>
          <a:p>
            <a:fld id="{5BC03354-963E-9C49-9D5F-645B0BAA5810}" type="slidenum">
              <a:rPr lang="en-US" smtClean="0"/>
              <a:t>‹#›</a:t>
            </a:fld>
            <a:endParaRPr lang="en-US"/>
          </a:p>
        </p:txBody>
      </p:sp>
    </p:spTree>
    <p:extLst>
      <p:ext uri="{BB962C8B-B14F-4D97-AF65-F5344CB8AC3E}">
        <p14:creationId xmlns:p14="http://schemas.microsoft.com/office/powerpoint/2010/main" val="310095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C03354-963E-9C49-9D5F-645B0BAA5810}" type="slidenum">
              <a:rPr lang="en-US" smtClean="0"/>
              <a:t>3</a:t>
            </a:fld>
            <a:endParaRPr lang="en-US"/>
          </a:p>
        </p:txBody>
      </p:sp>
    </p:spTree>
    <p:extLst>
      <p:ext uri="{BB962C8B-B14F-4D97-AF65-F5344CB8AC3E}">
        <p14:creationId xmlns:p14="http://schemas.microsoft.com/office/powerpoint/2010/main" val="321459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flowchart provides a summary of the pathways that your Development Application may take in relation to the Urban Forest Act requirements.</a:t>
            </a:r>
          </a:p>
          <a:p>
            <a:pPr marL="237061" indent="-237061">
              <a:buAutoNum type="arabicPeriod"/>
            </a:pPr>
            <a:r>
              <a:rPr lang="en-AU" dirty="0"/>
              <a:t>If the site has no protected trees on it, or adjacent to it, that may be impacted by the proposed development, the Tree Protection Unit will return your DA to the planning team with cleared comments.</a:t>
            </a:r>
          </a:p>
          <a:p>
            <a:pPr marL="237061" indent="-237061">
              <a:buAutoNum type="arabicPeriod"/>
            </a:pPr>
            <a:r>
              <a:rPr lang="en-AU" dirty="0"/>
              <a:t>If your site has protected trees on it, or adjacent to it, that may be impacted by the proposed development your application may take a few different paths.</a:t>
            </a:r>
            <a:br>
              <a:rPr lang="en-AU" dirty="0"/>
            </a:br>
            <a:r>
              <a:rPr lang="en-AU" dirty="0"/>
              <a:t>1. if you are not planning to remove any of the protected trees, or you are intending to retain some but not all protected trees, your Tree Management Plan will be reviewed. This may involve the tree team contacting you or the arborist who prepared the report to seek revisions or further detail. Under the Tree Management Plan Guidelines (specifications) an incomplete or noncompliant TMP may be returned to the applicant for revision.</a:t>
            </a:r>
            <a:br>
              <a:rPr lang="en-AU" dirty="0"/>
            </a:br>
            <a:r>
              <a:rPr lang="en-AU" dirty="0"/>
              <a:t>2. if you are applying to remove some or all protected trees, your application will be assessed against the Urban Forest Act criteria for removal. If this is not approved, Planning </a:t>
            </a:r>
            <a:r>
              <a:rPr lang="en-AU" b="1" dirty="0"/>
              <a:t>may</a:t>
            </a:r>
            <a:r>
              <a:rPr lang="en-AU" dirty="0"/>
              <a:t> approve removal on design grounds. Design ground approval is not guaranteed. If approval is granted by Tree Protection or by Planning, your Notice of Decision on your DA will include a condition that a Canopy Contribution Agreement must be entered into. </a:t>
            </a:r>
            <a:br>
              <a:rPr lang="en-AU" dirty="0"/>
            </a:br>
            <a:r>
              <a:rPr lang="en-AU" dirty="0"/>
              <a:t>3. If your application to remove protected trees is denied by both Tree Protection and Planning, you will be required to use tree sensitive measures in your redesign.</a:t>
            </a:r>
          </a:p>
          <a:p>
            <a:r>
              <a:rPr lang="en-AU" dirty="0"/>
              <a:t>4. If your application to remove a tree is denied, but does not impact your development plans and you proceed, you may be required to revise your Tree Management Plan to ensure protection measures are included for the retained tree.</a:t>
            </a:r>
          </a:p>
          <a:p>
            <a:endParaRPr lang="en-AU" dirty="0"/>
          </a:p>
          <a:p>
            <a:endParaRPr lang="en-AU" dirty="0"/>
          </a:p>
        </p:txBody>
      </p:sp>
      <p:sp>
        <p:nvSpPr>
          <p:cNvPr id="4" name="Slide Number Placeholder 3"/>
          <p:cNvSpPr>
            <a:spLocks noGrp="1"/>
          </p:cNvSpPr>
          <p:nvPr>
            <p:ph type="sldNum" sz="quarter" idx="5"/>
          </p:nvPr>
        </p:nvSpPr>
        <p:spPr/>
        <p:txBody>
          <a:bodyPr/>
          <a:lstStyle/>
          <a:p>
            <a:fld id="{5BC03354-963E-9C49-9D5F-645B0BAA5810}" type="slidenum">
              <a:rPr lang="en-US" smtClean="0"/>
              <a:t>12</a:t>
            </a:fld>
            <a:endParaRPr lang="en-US"/>
          </a:p>
        </p:txBody>
      </p:sp>
    </p:spTree>
    <p:extLst>
      <p:ext uri="{BB962C8B-B14F-4D97-AF65-F5344CB8AC3E}">
        <p14:creationId xmlns:p14="http://schemas.microsoft.com/office/powerpoint/2010/main" val="249571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t>A Tree Management Plan is a mandatory document for all Development Applications and for driveway and building applications that may impact a protected tree.</a:t>
            </a:r>
          </a:p>
          <a:p>
            <a:pPr marL="177795" indent="-177795" defTabSz="948243">
              <a:buFont typeface="Arial" panose="020B0604020202020204" pitchFamily="34" charset="0"/>
              <a:buChar char="•"/>
              <a:defRPr/>
            </a:pPr>
            <a:r>
              <a:rPr lang="en-AU" dirty="0"/>
              <a:t>The Tree Management Plan will provide a summary of the protected trees covered by the plan and outline the protection and maintenance measures that are required to be followed to best maintain their health .</a:t>
            </a:r>
          </a:p>
          <a:p>
            <a:pPr marL="177795" indent="-177795" defTabSz="948243">
              <a:buFont typeface="Arial" panose="020B0604020202020204" pitchFamily="34" charset="0"/>
              <a:buChar char="•"/>
              <a:defRPr/>
            </a:pPr>
            <a:r>
              <a:rPr lang="en-AU" dirty="0"/>
              <a:t>The Tree Management Plan must comply with new legislated specifications for Tree Management Plans, known as the Tree Management Plan Guidelines (Specifications). </a:t>
            </a:r>
          </a:p>
          <a:p>
            <a:pPr marL="177795" indent="-177795" defTabSz="948243">
              <a:buFont typeface="Arial" panose="020B0604020202020204" pitchFamily="34" charset="0"/>
              <a:buChar char="•"/>
              <a:defRPr/>
            </a:pPr>
            <a:r>
              <a:rPr lang="en-AU" dirty="0"/>
              <a:t>An approved Tree Management Plan provides ongoing approval for management techniques used to protect trees from activities or groundwork in a Tree Protection Zone.</a:t>
            </a:r>
          </a:p>
          <a:p>
            <a:pPr marL="177795" indent="-177795" defTabSz="948243">
              <a:buFont typeface="Arial" panose="020B0604020202020204" pitchFamily="34" charset="0"/>
              <a:buChar char="•"/>
              <a:defRPr/>
            </a:pPr>
            <a:r>
              <a:rPr lang="en-AU" dirty="0"/>
              <a:t>A decision will be made on a Tree Management Plans within 40 working days of submitting an application, unless submitted as part of a Development Application. If the Tree Management Plan is submitted as part of a Development Application, it will be assessed during the statutory timeframes for the Development Application process.</a:t>
            </a:r>
          </a:p>
          <a:p>
            <a:pPr marL="177795" indent="-177795" defTabSz="948243">
              <a:buFont typeface="Arial" panose="020B0604020202020204" pitchFamily="34" charset="0"/>
              <a:buChar char="•"/>
              <a:defRPr/>
            </a:pPr>
            <a:r>
              <a:rPr lang="en-AU" dirty="0"/>
              <a:t>A Tree Management Plan takes effect on the date it is approved, unless otherwise specified.</a:t>
            </a:r>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13</a:t>
            </a:fld>
            <a:endParaRPr lang="en-AU"/>
          </a:p>
        </p:txBody>
      </p:sp>
    </p:spTree>
    <p:extLst>
      <p:ext uri="{BB962C8B-B14F-4D97-AF65-F5344CB8AC3E}">
        <p14:creationId xmlns:p14="http://schemas.microsoft.com/office/powerpoint/2010/main" val="46880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79CF-A3D9-0129-1875-40B2E2EB4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D1182-3AD9-5E7E-5721-89D79EF39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57790-9BE8-18C4-FAD3-3D13B2F7F0C1}"/>
              </a:ext>
            </a:extLst>
          </p:cNvPr>
          <p:cNvSpPr>
            <a:spLocks noGrp="1"/>
          </p:cNvSpPr>
          <p:nvPr>
            <p:ph type="body" idx="1"/>
          </p:nvPr>
        </p:nvSpPr>
        <p:spPr/>
        <p:txBody>
          <a:bodyPr/>
          <a:lstStyle/>
          <a:p>
            <a:pPr marL="177795" indent="-177795" defTabSz="948243">
              <a:buFont typeface="Arial" panose="020B0604020202020204" pitchFamily="34" charset="0"/>
              <a:buChar char="•"/>
              <a:defRPr/>
            </a:pPr>
            <a:r>
              <a:rPr lang="en-AU" dirty="0"/>
              <a:t>No impact – activity is near the protected tree, but all activity is outside the protection zone and not on public land. </a:t>
            </a:r>
          </a:p>
          <a:p>
            <a:pPr marL="634995" lvl="1" indent="-177795" defTabSz="948243">
              <a:buFont typeface="Arial" panose="020B0604020202020204" pitchFamily="34" charset="0"/>
              <a:buChar char="•"/>
              <a:defRPr/>
            </a:pPr>
            <a:r>
              <a:rPr lang="en-AU" dirty="0"/>
              <a:t>For example, vehicle access to the construction site outside of the TPZ and not via the nature strip. </a:t>
            </a:r>
          </a:p>
          <a:p>
            <a:pPr marL="634995" lvl="1" indent="-177795" defTabSz="948243">
              <a:buFont typeface="Arial" panose="020B0604020202020204" pitchFamily="34" charset="0"/>
              <a:buChar char="•"/>
              <a:defRPr/>
            </a:pPr>
            <a:r>
              <a:rPr lang="en-AU" dirty="0"/>
              <a:t>This would require a signed declaration or email from the lessee of the land and a high level site plan indicating appropriate fencing of the TPZ.</a:t>
            </a:r>
          </a:p>
          <a:p>
            <a:pPr marL="634995" lvl="1" indent="-177795" defTabSz="948243">
              <a:buFont typeface="Arial" panose="020B0604020202020204" pitchFamily="34" charset="0"/>
              <a:buChar char="•"/>
              <a:defRPr/>
            </a:pPr>
            <a:r>
              <a:rPr lang="en-AU" dirty="0"/>
              <a:t>Note that any activity on public land will require approval from TCCS and a public unleased land permit may also be required. </a:t>
            </a:r>
          </a:p>
          <a:p>
            <a:pPr marL="634995" lvl="1" indent="-177795" defTabSz="948243">
              <a:buFont typeface="Arial" panose="020B0604020202020204" pitchFamily="34" charset="0"/>
              <a:buChar char="•"/>
              <a:defRPr/>
            </a:pPr>
            <a:endParaRPr lang="en-AU" dirty="0"/>
          </a:p>
          <a:p>
            <a:pPr marL="177795" lvl="1" indent="-177795" algn="l" defTabSz="948243" rtl="0" eaLnBrk="1" latinLnBrk="0" hangingPunct="1">
              <a:buFont typeface="Arial" panose="020B0604020202020204" pitchFamily="34" charset="0"/>
              <a:buChar char="•"/>
              <a:defRPr/>
            </a:pPr>
            <a:r>
              <a:rPr lang="en-AU" sz="1200" kern="1200" dirty="0">
                <a:solidFill>
                  <a:schemeClr val="tx1"/>
                </a:solidFill>
                <a:latin typeface="+mn-lt"/>
                <a:ea typeface="+mn-ea"/>
                <a:cs typeface="+mn-cs"/>
              </a:rPr>
              <a:t>Low impact – activity in a TPZ with encroachment of 20% or less. No construction in the TPZ (for example, storage of small equipment or excavation for pavement or trenchless irrigation)</a:t>
            </a:r>
          </a:p>
          <a:p>
            <a:pPr marL="634995" lvl="1" indent="-177795" algn="l" defTabSz="948243" rtl="0" eaLnBrk="1" latinLnBrk="0" hangingPunct="1">
              <a:buFont typeface="Arial" panose="020B0604020202020204" pitchFamily="34" charset="0"/>
              <a:buChar char="•"/>
              <a:defRPr/>
            </a:pPr>
            <a:r>
              <a:rPr lang="en-AU" sz="1200" kern="1200" dirty="0">
                <a:solidFill>
                  <a:schemeClr val="tx1"/>
                </a:solidFill>
                <a:latin typeface="+mn-lt"/>
                <a:ea typeface="+mn-ea"/>
                <a:cs typeface="+mn-cs"/>
              </a:rPr>
              <a:t>Will  need a TMP outlining TPZ fencing, proposed encroachment and protection measures for protected trees. </a:t>
            </a:r>
          </a:p>
          <a:p>
            <a:pPr marL="634995" lvl="1" indent="-177795" algn="l" defTabSz="948243" rtl="0" eaLnBrk="1" latinLnBrk="0" hangingPunct="1">
              <a:buFont typeface="Arial" panose="020B0604020202020204" pitchFamily="34" charset="0"/>
              <a:buChar char="•"/>
              <a:defRPr/>
            </a:pPr>
            <a:r>
              <a:rPr lang="en-AU" sz="1200" kern="1200" dirty="0">
                <a:solidFill>
                  <a:schemeClr val="tx1"/>
                </a:solidFill>
                <a:latin typeface="+mn-lt"/>
                <a:ea typeface="+mn-ea"/>
                <a:cs typeface="+mn-cs"/>
              </a:rPr>
              <a:t>The TMP much be developed in accordance with guidelines and approved before work starts. </a:t>
            </a:r>
          </a:p>
          <a:p>
            <a:pPr marL="914400" lvl="2" indent="0" defTabSz="948243">
              <a:buFont typeface="Arial" panose="020B0604020202020204" pitchFamily="34" charset="0"/>
              <a:buNone/>
              <a:defRPr/>
            </a:pPr>
            <a:endParaRPr lang="en-AU" dirty="0"/>
          </a:p>
          <a:p>
            <a:pPr marL="177795" lvl="1" indent="-177795" algn="l" defTabSz="948243" rtl="0" eaLnBrk="1" latinLnBrk="0" hangingPunct="1">
              <a:buFont typeface="Arial" panose="020B0604020202020204" pitchFamily="34" charset="0"/>
              <a:buChar char="•"/>
              <a:defRPr/>
            </a:pPr>
            <a:r>
              <a:rPr lang="en-AU" sz="1200" kern="1200" dirty="0">
                <a:solidFill>
                  <a:schemeClr val="tx1"/>
                </a:solidFill>
                <a:latin typeface="+mn-lt"/>
                <a:ea typeface="+mn-ea"/>
                <a:cs typeface="+mn-cs"/>
              </a:rPr>
              <a:t>Mod to high impact – TPZ with encroachment greater than 20% and/or groundwork within the TPZ, contact of any kind with the protected tree and/or modifications to the TPZ during the project. (for example, machinery or vehicle access, erection of scaffolding or crane, storage of large machinery, cut and fill exceeding 100mm)</a:t>
            </a:r>
          </a:p>
          <a:p>
            <a:pPr marL="634995" lvl="1" indent="-177795" algn="l" defTabSz="948243" rtl="0" eaLnBrk="1" latinLnBrk="0" hangingPunct="1">
              <a:buFont typeface="Arial" panose="020B0604020202020204" pitchFamily="34" charset="0"/>
              <a:buChar char="•"/>
              <a:defRPr/>
            </a:pPr>
            <a:r>
              <a:rPr lang="en-AU" sz="1200" kern="1200" dirty="0">
                <a:solidFill>
                  <a:schemeClr val="tx1"/>
                </a:solidFill>
                <a:latin typeface="+mn-lt"/>
                <a:ea typeface="+mn-ea"/>
                <a:cs typeface="+mn-cs"/>
              </a:rPr>
              <a:t>TMP may be prepared by a project arborist or equivalent and approved before work starts. </a:t>
            </a:r>
          </a:p>
        </p:txBody>
      </p:sp>
      <p:sp>
        <p:nvSpPr>
          <p:cNvPr id="4" name="Header Placeholder 3">
            <a:extLst>
              <a:ext uri="{FF2B5EF4-FFF2-40B4-BE49-F238E27FC236}">
                <a16:creationId xmlns:a16="http://schemas.microsoft.com/office/drawing/2014/main" id="{A5299011-2B8A-2373-CBC9-F25F4D159337}"/>
              </a:ext>
            </a:extLst>
          </p:cNvPr>
          <p:cNvSpPr>
            <a:spLocks noGrp="1"/>
          </p:cNvSpPr>
          <p:nvPr>
            <p:ph type="hdr" sz="quarter"/>
          </p:nvPr>
        </p:nvSpPr>
        <p:spPr/>
        <p:txBody>
          <a:bodyPr/>
          <a:lstStyle/>
          <a:p>
            <a:r>
              <a:rPr lang="en-AU"/>
              <a:t>In Confidence</a:t>
            </a:r>
          </a:p>
        </p:txBody>
      </p:sp>
      <p:sp>
        <p:nvSpPr>
          <p:cNvPr id="5" name="Slide Number Placeholder 4">
            <a:extLst>
              <a:ext uri="{FF2B5EF4-FFF2-40B4-BE49-F238E27FC236}">
                <a16:creationId xmlns:a16="http://schemas.microsoft.com/office/drawing/2014/main" id="{F00B5E8D-FD5D-07BE-C2D9-B6AC61577CB2}"/>
              </a:ext>
            </a:extLst>
          </p:cNvPr>
          <p:cNvSpPr>
            <a:spLocks noGrp="1"/>
          </p:cNvSpPr>
          <p:nvPr>
            <p:ph type="sldNum" sz="quarter" idx="5"/>
          </p:nvPr>
        </p:nvSpPr>
        <p:spPr/>
        <p:txBody>
          <a:bodyPr/>
          <a:lstStyle/>
          <a:p>
            <a:fld id="{C9C64596-FC77-43C9-B830-D85253845EA8}" type="slidenum">
              <a:rPr lang="en-AU" smtClean="0"/>
              <a:t>14</a:t>
            </a:fld>
            <a:endParaRPr lang="en-AU"/>
          </a:p>
        </p:txBody>
      </p:sp>
    </p:spTree>
    <p:extLst>
      <p:ext uri="{BB962C8B-B14F-4D97-AF65-F5344CB8AC3E}">
        <p14:creationId xmlns:p14="http://schemas.microsoft.com/office/powerpoint/2010/main" val="234637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marR="0" lvl="0" indent="-177795" algn="l" defTabSz="9482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313131"/>
                </a:solidFill>
                <a:latin typeface="Source Sans Pro" panose="020B0503030403020204" pitchFamily="34" charset="0"/>
              </a:rPr>
              <a:t>For works that are restricted to public land only, or where there are no protected trees on the affected leased land, the applicant may opt to include public trees on a single plan. If this is done, the plan must be duplicated, labelled as such and submitted individually against the LMPP and TMP requirement.</a:t>
            </a:r>
            <a:endParaRPr lang="en-AU" dirty="0">
              <a:solidFill>
                <a:srgbClr val="313131"/>
              </a:solidFill>
              <a:latin typeface="Source Sans Pro" panose="020B0503030403020204" pitchFamily="34" charset="0"/>
            </a:endParaRPr>
          </a:p>
          <a:p>
            <a:pPr marL="177795" indent="-177795" defTabSz="948243">
              <a:buFont typeface="Arial" panose="020B0604020202020204" pitchFamily="34" charset="0"/>
              <a:buChar char="•"/>
              <a:defRPr/>
            </a:pPr>
            <a:endParaRPr lang="en-AU" dirty="0"/>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15</a:t>
            </a:fld>
            <a:endParaRPr lang="en-AU"/>
          </a:p>
        </p:txBody>
      </p:sp>
    </p:spTree>
    <p:extLst>
      <p:ext uri="{BB962C8B-B14F-4D97-AF65-F5344CB8AC3E}">
        <p14:creationId xmlns:p14="http://schemas.microsoft.com/office/powerpoint/2010/main" val="125281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ea typeface="Times New Roman" panose="02020603050405020304" pitchFamily="18" charset="0"/>
                <a:cs typeface="Times New Roman" panose="02020603050405020304" pitchFamily="18" charset="0"/>
              </a:rPr>
              <a:t>If it is not possible to retain trees, replanting of trees on the block is prioritised over a financial contribution where replanting onsite is practical, reasonable, and appropriate.</a:t>
            </a:r>
          </a:p>
          <a:p>
            <a:pPr marL="177795" indent="-177795" defTabSz="948243">
              <a:buFont typeface="Arial" panose="020B0604020202020204" pitchFamily="34" charset="0"/>
              <a:buChar char="•"/>
              <a:defRPr/>
            </a:pPr>
            <a:r>
              <a:rPr lang="en-AU" dirty="0"/>
              <a:t>This Framework is a mechanism to ensure that where trees are approved for removal, they are replaced through replanting or paying an offset financial contribution. </a:t>
            </a:r>
          </a:p>
          <a:p>
            <a:pPr marL="177795" indent="-177795" defTabSz="948243">
              <a:buFont typeface="Arial" panose="020B0604020202020204" pitchFamily="34" charset="0"/>
              <a:buChar char="•"/>
              <a:defRPr/>
            </a:pPr>
            <a:r>
              <a:rPr lang="en-AU" dirty="0"/>
              <a:t>Anyone who received approval to remove a protection tree must enter a Canopy Contribution Agreement.</a:t>
            </a:r>
          </a:p>
          <a:p>
            <a:pPr marL="177795" indent="-177795" defTabSz="948243">
              <a:buFont typeface="Arial" panose="020B0604020202020204" pitchFamily="34" charset="0"/>
              <a:buChar char="•"/>
              <a:defRPr/>
            </a:pPr>
            <a:r>
              <a:rPr lang="en-AU" dirty="0"/>
              <a:t>Prior to removal, applicants will be required to enter a Canopy Contribution Agreement that outlines their contribution terms.</a:t>
            </a:r>
          </a:p>
          <a:p>
            <a:pPr marL="177795" indent="-177795" defTabSz="948243">
              <a:buFont typeface="Arial" panose="020B0604020202020204" pitchFamily="34" charset="0"/>
              <a:buChar char="•"/>
              <a:defRPr/>
            </a:pPr>
            <a:r>
              <a:rPr lang="en-AU" dirty="0"/>
              <a:t>An approved Notice of Decision to remove a protected tree remains conditional until a Canopy Contribution Agreement has been signed and paid.</a:t>
            </a:r>
          </a:p>
          <a:p>
            <a:pPr marL="177795" indent="-177795" defTabSz="948243">
              <a:buFont typeface="Arial" panose="020B0604020202020204" pitchFamily="34" charset="0"/>
              <a:buChar char="•"/>
              <a:defRPr/>
            </a:pPr>
            <a:r>
              <a:rPr lang="en-AU" dirty="0"/>
              <a:t>There will be separate conditions for homeowners and non-homeowners.</a:t>
            </a:r>
            <a:endParaRPr lang="en-AU" dirty="0">
              <a:ea typeface="Calibri" panose="020F0502020204030204" pitchFamily="34" charset="0"/>
            </a:endParaRPr>
          </a:p>
          <a:p>
            <a:pPr marL="634995" lvl="1" indent="-177795" defTabSz="948243">
              <a:buFont typeface="Arial" panose="020B0604020202020204" pitchFamily="34" charset="0"/>
              <a:buChar char="•"/>
              <a:defRPr/>
            </a:pPr>
            <a:r>
              <a:rPr lang="en-AU" dirty="0"/>
              <a:t>For homeowners who gain approval to remove a protected tree, for every tree that is removed two new trees must be planted or a payment of $600 will apply for each tree not planted, to a maximum of $1,200 per removed tree.</a:t>
            </a:r>
          </a:p>
          <a:p>
            <a:pPr marL="634995" lvl="1" indent="-177795" defTabSz="948243">
              <a:buFont typeface="Arial" panose="020B0604020202020204" pitchFamily="34" charset="0"/>
              <a:buChar char="•"/>
              <a:defRPr/>
            </a:pPr>
            <a:r>
              <a:rPr lang="en-AU" dirty="0"/>
              <a:t>Non-homeowners, such as developers or builders, who gain approval to remove a protected tree will have differing replanting or financial contribution requirements. Contributions will vary depending on the size of the tree or trees and the zoning of the site which they are located on. These figures are calculated using the tree calculator which will be available for public use.</a:t>
            </a:r>
          </a:p>
          <a:p>
            <a:pPr marL="177795" indent="-177795" defTabSz="948243">
              <a:buFont typeface="Arial" panose="020B0604020202020204" pitchFamily="34" charset="0"/>
              <a:buChar char="•"/>
              <a:defRPr/>
            </a:pPr>
            <a:r>
              <a:rPr lang="en-AU" dirty="0"/>
              <a:t>For homeowners, exemptions may be granted, including for people who are experiencing financial or social hardship. </a:t>
            </a:r>
          </a:p>
          <a:p>
            <a:pPr marL="177795" indent="-177795" defTabSz="948243">
              <a:buFont typeface="Arial" panose="020B0604020202020204" pitchFamily="34" charset="0"/>
              <a:buChar char="•"/>
              <a:defRPr/>
            </a:pPr>
            <a:r>
              <a:rPr lang="en-AU" dirty="0"/>
              <a:t>The financial contribution to the Canopy Contribution Agreements will fund tree planting, maintenance and renewal activities throughout Canberra.</a:t>
            </a:r>
            <a:endParaRPr lang="en-AU" kern="100" dirty="0">
              <a:ea typeface="Calibri" panose="020F0502020204030204" pitchFamily="34" charset="0"/>
              <a:cs typeface="Times New Roman" panose="02020603050405020304" pitchFamily="18" charset="0"/>
            </a:endParaRPr>
          </a:p>
          <a:p>
            <a:pPr marL="177795" indent="-177795" defTabSz="948243">
              <a:buFont typeface="Arial" panose="020B0604020202020204" pitchFamily="34" charset="0"/>
              <a:buChar char="•"/>
              <a:defRPr/>
            </a:pPr>
            <a:endParaRPr lang="en-AU"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9C64596-FC77-43C9-B830-D85253845EA8}" type="slidenum">
              <a:rPr lang="en-AU" smtClean="0"/>
              <a:t>16</a:t>
            </a:fld>
            <a:endParaRPr lang="en-AU"/>
          </a:p>
        </p:txBody>
      </p:sp>
      <p:sp>
        <p:nvSpPr>
          <p:cNvPr id="5" name="Header Placeholder 4">
            <a:extLst>
              <a:ext uri="{FF2B5EF4-FFF2-40B4-BE49-F238E27FC236}">
                <a16:creationId xmlns:a16="http://schemas.microsoft.com/office/drawing/2014/main" id="{FD2D7F9C-98F4-4B3D-9E30-BDF9535C5278}"/>
              </a:ext>
            </a:extLst>
          </p:cNvPr>
          <p:cNvSpPr>
            <a:spLocks noGrp="1"/>
          </p:cNvSpPr>
          <p:nvPr>
            <p:ph type="hdr" sz="quarter"/>
          </p:nvPr>
        </p:nvSpPr>
        <p:spPr/>
        <p:txBody>
          <a:bodyPr/>
          <a:lstStyle/>
          <a:p>
            <a:r>
              <a:rPr lang="en-AU"/>
              <a:t>In Confidence</a:t>
            </a:r>
          </a:p>
        </p:txBody>
      </p:sp>
    </p:spTree>
    <p:extLst>
      <p:ext uri="{BB962C8B-B14F-4D97-AF65-F5344CB8AC3E}">
        <p14:creationId xmlns:p14="http://schemas.microsoft.com/office/powerpoint/2010/main" val="233001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t>Anyone who received approval to remove a protection tree must enter a Canopy Contribution Agreement.</a:t>
            </a:r>
            <a:br>
              <a:rPr lang="en-AU" dirty="0"/>
            </a:br>
            <a:r>
              <a:rPr lang="en-AU" dirty="0"/>
              <a:t>For homeowners who gain approval to remove a protected tree, for every tree that is removed two new trees must be planted or a payment of $600 will apply for each tree not planted, to a maximum of $1,200 per removed tree.</a:t>
            </a:r>
          </a:p>
          <a:p>
            <a:pPr marL="177795" indent="-177795" defTabSz="948243">
              <a:buFont typeface="Arial" panose="020B0604020202020204" pitchFamily="34" charset="0"/>
              <a:buChar char="•"/>
              <a:defRPr/>
            </a:pPr>
            <a:r>
              <a:rPr lang="en-AU" dirty="0"/>
              <a:t>Non-homeowners, such as developers or builders, who gain approval to remove a protected tree will have differing replanting or financial contribution requirements. Contributions will vary depending on the size of the tree or trees and the zoning of the site which they are located on. These figures are calculated using the tree calculator which will be available for public use.</a:t>
            </a:r>
          </a:p>
          <a:p>
            <a:pPr marL="177795" indent="-177795" defTabSz="948243">
              <a:buFont typeface="Arial" panose="020B0604020202020204" pitchFamily="34" charset="0"/>
              <a:buChar char="•"/>
              <a:defRPr/>
            </a:pPr>
            <a:r>
              <a:rPr lang="en-AU" dirty="0"/>
              <a:t>For homeowners, exemptions may be granted, including for people who are experiencing financial or social hardship. </a:t>
            </a:r>
          </a:p>
          <a:p>
            <a:pPr marL="177795" indent="-177795" defTabSz="948243">
              <a:buFont typeface="Arial" panose="020B0604020202020204" pitchFamily="34" charset="0"/>
              <a:buChar char="•"/>
              <a:defRPr/>
            </a:pPr>
            <a:r>
              <a:rPr lang="en-AU" dirty="0"/>
              <a:t>The financial contribution to the Canopy Contribution Agreements will fund tree planting, maintenance and renewal activities throughout Canberra.</a:t>
            </a:r>
            <a:endParaRPr lang="en-AU" kern="100" dirty="0">
              <a:ea typeface="Calibri" panose="020F0502020204030204" pitchFamily="34" charset="0"/>
              <a:cs typeface="Times New Roman" panose="02020603050405020304" pitchFamily="18" charset="0"/>
            </a:endParaRPr>
          </a:p>
          <a:p>
            <a:pPr marL="355449" indent="-355449">
              <a:lnSpc>
                <a:spcPct val="110000"/>
              </a:lnSpc>
              <a:spcAft>
                <a:spcPts val="622"/>
              </a:spcAft>
              <a:buFont typeface="Symbol" panose="05050102010706020507" pitchFamily="18" charset="2"/>
              <a:buChar char=""/>
            </a:pPr>
            <a:endParaRPr lang="en-AU" sz="1900" dirty="0">
              <a:latin typeface="Calibri" panose="020F0502020204030204" pitchFamily="34" charset="0"/>
              <a:ea typeface="Times New Roman" panose="02020603050405020304" pitchFamily="18" charset="0"/>
              <a:cs typeface="Times New Roman" panose="02020603050405020304" pitchFamily="18" charset="0"/>
            </a:endParaRPr>
          </a:p>
          <a:p>
            <a:pPr marL="355449" indent="-355449">
              <a:lnSpc>
                <a:spcPct val="110000"/>
              </a:lnSpc>
              <a:spcAft>
                <a:spcPts val="622"/>
              </a:spcAft>
              <a:buFont typeface="Symbol" panose="05050102010706020507" pitchFamily="18" charset="2"/>
              <a:buChar char=""/>
            </a:pPr>
            <a:endParaRPr lang="en-AU"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9C64596-FC77-43C9-B830-D85253845EA8}" type="slidenum">
              <a:rPr lang="en-AU" smtClean="0"/>
              <a:t>17</a:t>
            </a:fld>
            <a:endParaRPr lang="en-AU"/>
          </a:p>
        </p:txBody>
      </p:sp>
      <p:sp>
        <p:nvSpPr>
          <p:cNvPr id="5" name="Header Placeholder 4">
            <a:extLst>
              <a:ext uri="{FF2B5EF4-FFF2-40B4-BE49-F238E27FC236}">
                <a16:creationId xmlns:a16="http://schemas.microsoft.com/office/drawing/2014/main" id="{FD2D7F9C-98F4-4B3D-9E30-BDF9535C5278}"/>
              </a:ext>
            </a:extLst>
          </p:cNvPr>
          <p:cNvSpPr>
            <a:spLocks noGrp="1"/>
          </p:cNvSpPr>
          <p:nvPr>
            <p:ph type="hdr" sz="quarter"/>
          </p:nvPr>
        </p:nvSpPr>
        <p:spPr/>
        <p:txBody>
          <a:bodyPr/>
          <a:lstStyle/>
          <a:p>
            <a:r>
              <a:rPr lang="en-AU"/>
              <a:t>In Confidence</a:t>
            </a:r>
          </a:p>
        </p:txBody>
      </p:sp>
    </p:spTree>
    <p:extLst>
      <p:ext uri="{BB962C8B-B14F-4D97-AF65-F5344CB8AC3E}">
        <p14:creationId xmlns:p14="http://schemas.microsoft.com/office/powerpoint/2010/main" val="267055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ea typeface="Times New Roman" panose="02020603050405020304" pitchFamily="18" charset="0"/>
                <a:cs typeface="Times New Roman" panose="02020603050405020304" pitchFamily="18" charset="0"/>
              </a:rPr>
              <a:t>A new online calculator provides users with an indication of which trees could be planted to replace any protected trees that are approved for removal.</a:t>
            </a:r>
          </a:p>
          <a:p>
            <a:pPr marL="177795" indent="-177795" defTabSz="948243">
              <a:buFont typeface="Arial" panose="020B0604020202020204" pitchFamily="34" charset="0"/>
              <a:buChar char="•"/>
              <a:defRPr/>
            </a:pPr>
            <a:r>
              <a:rPr lang="en-AU" dirty="0">
                <a:ea typeface="Times New Roman" panose="02020603050405020304" pitchFamily="18" charset="0"/>
                <a:cs typeface="Times New Roman" panose="02020603050405020304" pitchFamily="18" charset="0"/>
              </a:rPr>
              <a:t>The calculator is only used when tree removal is proposed by a non-homeowner.</a:t>
            </a:r>
          </a:p>
          <a:p>
            <a:pPr marL="177795" indent="-177795" defTabSz="948243">
              <a:buFont typeface="Arial" panose="020B0604020202020204" pitchFamily="34" charset="0"/>
              <a:buChar char="•"/>
              <a:defRPr/>
            </a:pPr>
            <a:r>
              <a:rPr lang="en-AU" dirty="0">
                <a:ea typeface="Times New Roman" panose="02020603050405020304" pitchFamily="18" charset="0"/>
                <a:cs typeface="Times New Roman" panose="02020603050405020304" pitchFamily="18" charset="0"/>
              </a:rPr>
              <a:t>The calculator also provides an estimate of the financial compensation that would be owed if a protected tree is approved for removal and the applicant cannot replant on site.</a:t>
            </a:r>
          </a:p>
          <a:p>
            <a:pPr marL="177795" indent="-177795" defTabSz="948243">
              <a:buFont typeface="Arial" panose="020B0604020202020204" pitchFamily="34" charset="0"/>
              <a:buChar char="•"/>
              <a:defRPr/>
            </a:pPr>
            <a:r>
              <a:rPr lang="en-AU" dirty="0">
                <a:ea typeface="Times New Roman" panose="02020603050405020304" pitchFamily="18" charset="0"/>
                <a:cs typeface="Times New Roman" panose="02020603050405020304" pitchFamily="18" charset="0"/>
              </a:rPr>
              <a:t>The financial contribution is calculated using the tree canopy benefit valuation method.</a:t>
            </a:r>
          </a:p>
          <a:p>
            <a:pPr marL="177795" indent="-177795" defTabSz="948243">
              <a:buFont typeface="Arial" panose="020B0604020202020204" pitchFamily="34" charset="0"/>
              <a:buChar char="•"/>
              <a:defRPr/>
            </a:pPr>
            <a:r>
              <a:rPr lang="en-AU" dirty="0">
                <a:ea typeface="Times New Roman" panose="02020603050405020304" pitchFamily="18" charset="0"/>
                <a:cs typeface="Times New Roman" panose="02020603050405020304" pitchFamily="18" charset="0"/>
              </a:rPr>
              <a:t>As mentioned previously, this method calculates a financial compensation amount for the communal benefits lost by removing the tree(s) as well as the cost of replanting and establishing the replacement tree(s). </a:t>
            </a:r>
          </a:p>
        </p:txBody>
      </p:sp>
      <p:sp>
        <p:nvSpPr>
          <p:cNvPr id="4" name="Slide Number Placeholder 3"/>
          <p:cNvSpPr>
            <a:spLocks noGrp="1"/>
          </p:cNvSpPr>
          <p:nvPr>
            <p:ph type="sldNum" sz="quarter" idx="5"/>
          </p:nvPr>
        </p:nvSpPr>
        <p:spPr/>
        <p:txBody>
          <a:bodyPr/>
          <a:lstStyle/>
          <a:p>
            <a:fld id="{5BC03354-963E-9C49-9D5F-645B0BAA5810}" type="slidenum">
              <a:rPr lang="en-US" smtClean="0"/>
              <a:t>18</a:t>
            </a:fld>
            <a:endParaRPr lang="en-US"/>
          </a:p>
        </p:txBody>
      </p:sp>
    </p:spTree>
    <p:extLst>
      <p:ext uri="{BB962C8B-B14F-4D97-AF65-F5344CB8AC3E}">
        <p14:creationId xmlns:p14="http://schemas.microsoft.com/office/powerpoint/2010/main" val="335418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US" dirty="0">
                <a:latin typeface="Calibri" panose="020F0502020204030204" pitchFamily="34" charset="0"/>
                <a:cs typeface="Times New Roman" panose="02020603050405020304" pitchFamily="18" charset="0"/>
              </a:rPr>
              <a:t>We now have some time for questions. </a:t>
            </a:r>
          </a:p>
          <a:p>
            <a:pPr marL="177795" indent="-177795" defTabSz="948243">
              <a:buFont typeface="Arial" panose="020B0604020202020204" pitchFamily="34" charset="0"/>
              <a:buChar char="•"/>
              <a:defRPr/>
            </a:pPr>
            <a:r>
              <a:rPr lang="en-US" dirty="0">
                <a:latin typeface="Calibri" panose="020F0502020204030204" pitchFamily="34" charset="0"/>
                <a:cs typeface="Times New Roman" panose="02020603050405020304" pitchFamily="18" charset="0"/>
              </a:rPr>
              <a:t>So please feel free to ask any questions you may have about the legislation and its implementation. </a:t>
            </a:r>
          </a:p>
          <a:p>
            <a:pPr marL="177795" indent="-177795" defTabSz="948243">
              <a:buFont typeface="Arial" panose="020B0604020202020204" pitchFamily="34" charset="0"/>
              <a:buChar char="•"/>
              <a:defRPr/>
            </a:pPr>
            <a:r>
              <a:rPr lang="en-US" dirty="0">
                <a:latin typeface="Calibri" panose="020F0502020204030204" pitchFamily="34" charset="0"/>
                <a:cs typeface="Times New Roman" panose="02020603050405020304" pitchFamily="18" charset="0"/>
              </a:rPr>
              <a:t>We will be passing this feedback onto the Urban Treescapes team and may need to refer some of your more detailed questions to them for follow-up. </a:t>
            </a:r>
          </a:p>
        </p:txBody>
      </p:sp>
      <p:sp>
        <p:nvSpPr>
          <p:cNvPr id="4" name="Slide Number Placeholder 3"/>
          <p:cNvSpPr>
            <a:spLocks noGrp="1"/>
          </p:cNvSpPr>
          <p:nvPr>
            <p:ph type="sldNum" sz="quarter" idx="5"/>
          </p:nvPr>
        </p:nvSpPr>
        <p:spPr/>
        <p:txBody>
          <a:bodyPr/>
          <a:lstStyle/>
          <a:p>
            <a:fld id="{5BC03354-963E-9C49-9D5F-645B0BAA5810}" type="slidenum">
              <a:rPr lang="en-US" smtClean="0"/>
              <a:t>19</a:t>
            </a:fld>
            <a:endParaRPr lang="en-US"/>
          </a:p>
        </p:txBody>
      </p:sp>
    </p:spTree>
    <p:extLst>
      <p:ext uri="{BB962C8B-B14F-4D97-AF65-F5344CB8AC3E}">
        <p14:creationId xmlns:p14="http://schemas.microsoft.com/office/powerpoint/2010/main" val="1984516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latin typeface="Calibri" panose="020F0502020204030204" pitchFamily="34" charset="0"/>
                <a:cs typeface="Times New Roman" panose="02020603050405020304" pitchFamily="18" charset="0"/>
              </a:rPr>
              <a:t>We also wanted to take this opportunity to mention there are a range of resources available to support you with this legislation transition. </a:t>
            </a:r>
          </a:p>
          <a:p>
            <a:pPr marL="177795" indent="-177795" defTabSz="948243">
              <a:buFont typeface="Arial" panose="020B0604020202020204" pitchFamily="34" charset="0"/>
              <a:buChar char="•"/>
              <a:defRPr/>
            </a:pPr>
            <a:r>
              <a:rPr lang="en-AU" dirty="0">
                <a:latin typeface="Calibri" panose="020F0502020204030204" pitchFamily="34" charset="0"/>
                <a:cs typeface="Times New Roman" panose="02020603050405020304" pitchFamily="18" charset="0"/>
              </a:rPr>
              <a:t>Some of the resources we wanted to highlight are:</a:t>
            </a:r>
          </a:p>
          <a:p>
            <a:pPr marL="651917" lvl="1" indent="-177795" defTabSz="948243">
              <a:buFont typeface="Arial" panose="020B0604020202020204" pitchFamily="34" charset="0"/>
              <a:buChar char="•"/>
              <a:defRPr/>
            </a:pPr>
            <a:r>
              <a:rPr lang="en-AU" dirty="0">
                <a:latin typeface="Calibri" panose="020F0502020204030204" pitchFamily="34" charset="0"/>
                <a:cs typeface="Times New Roman" panose="02020603050405020304" pitchFamily="18" charset="0"/>
              </a:rPr>
              <a:t>ACTmapi – check if a tree is on private or public land.</a:t>
            </a:r>
          </a:p>
          <a:p>
            <a:pPr marL="651917" lvl="1" indent="-177795" defTabSz="948243">
              <a:buFont typeface="Arial" panose="020B0604020202020204" pitchFamily="34" charset="0"/>
              <a:buChar char="•"/>
              <a:defRPr/>
            </a:pPr>
            <a:r>
              <a:rPr lang="en-AU" dirty="0">
                <a:latin typeface="Calibri" panose="020F0502020204030204" pitchFamily="34" charset="0"/>
                <a:cs typeface="Times New Roman" panose="02020603050405020304" pitchFamily="18" charset="0"/>
              </a:rPr>
              <a:t>Tree calculator – remembering that this calculator will provide an estimate of the replanting or financial contribution amounts required if removal of a tree on a non-homeowners site is approved</a:t>
            </a:r>
          </a:p>
          <a:p>
            <a:pPr marL="651917" lvl="1" indent="-177795" defTabSz="948243">
              <a:buFont typeface="Arial" panose="020B0604020202020204" pitchFamily="34" charset="0"/>
              <a:buChar char="•"/>
              <a:defRPr/>
            </a:pPr>
            <a:r>
              <a:rPr lang="en-AU" dirty="0">
                <a:latin typeface="Calibri" panose="020F0502020204030204" pitchFamily="34" charset="0"/>
                <a:cs typeface="Times New Roman" panose="02020603050405020304" pitchFamily="18" charset="0"/>
              </a:rPr>
              <a:t>Website information updated – we will have completed a comprehensive update of the tree page content on the City Services website to support industry and the community to understand the changes. </a:t>
            </a:r>
          </a:p>
          <a:p>
            <a:pPr marL="651917" lvl="1" indent="-177795" defTabSz="948243">
              <a:buFont typeface="Arial" panose="020B0604020202020204" pitchFamily="34" charset="0"/>
              <a:buChar char="•"/>
              <a:defRPr/>
            </a:pPr>
            <a:r>
              <a:rPr lang="en-AU" dirty="0">
                <a:latin typeface="Calibri" panose="020F0502020204030204" pitchFamily="34" charset="0"/>
                <a:cs typeface="Times New Roman" panose="02020603050405020304" pitchFamily="18" charset="0"/>
              </a:rPr>
              <a:t>ACT Government Tree Protection Team – you can contact us via the email address shown on screen. </a:t>
            </a:r>
          </a:p>
        </p:txBody>
      </p:sp>
      <p:sp>
        <p:nvSpPr>
          <p:cNvPr id="4" name="Slide Number Placeholder 3"/>
          <p:cNvSpPr>
            <a:spLocks noGrp="1"/>
          </p:cNvSpPr>
          <p:nvPr>
            <p:ph type="sldNum" sz="quarter" idx="5"/>
          </p:nvPr>
        </p:nvSpPr>
        <p:spPr/>
        <p:txBody>
          <a:bodyPr/>
          <a:lstStyle/>
          <a:p>
            <a:fld id="{5BC03354-963E-9C49-9D5F-645B0BAA5810}" type="slidenum">
              <a:rPr lang="en-US" smtClean="0"/>
              <a:t>20</a:t>
            </a:fld>
            <a:endParaRPr lang="en-US"/>
          </a:p>
        </p:txBody>
      </p:sp>
    </p:spTree>
    <p:extLst>
      <p:ext uri="{BB962C8B-B14F-4D97-AF65-F5344CB8AC3E}">
        <p14:creationId xmlns:p14="http://schemas.microsoft.com/office/powerpoint/2010/main" val="19711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24" indent="-177724" defTabSz="947863">
              <a:buFont typeface="Arial" panose="020B0604020202020204" pitchFamily="34" charset="0"/>
              <a:buChar char="•"/>
              <a:defRPr/>
            </a:pPr>
            <a:r>
              <a:rPr lang="en-AU" dirty="0"/>
              <a:t>Underpinning the new Act is our ambitious target to achieve 30% per cent tree canopy cover or equivalent by 2045.</a:t>
            </a:r>
          </a:p>
          <a:p>
            <a:pPr marL="177724" indent="-177724" defTabSz="947863">
              <a:buFont typeface="Arial" panose="020B0604020202020204" pitchFamily="34" charset="0"/>
              <a:buChar char="•"/>
              <a:defRPr/>
            </a:pPr>
            <a:r>
              <a:rPr lang="en-AU" dirty="0"/>
              <a:t>We set out a roadmap to achieving a target of 30% canopy cover across Canberra’s urban footprint by 2045 in our Urban Forest Strategy 2021-2024. </a:t>
            </a:r>
          </a:p>
          <a:p>
            <a:pPr marL="177724" indent="-177724" defTabSz="947863">
              <a:buFont typeface="Arial" panose="020B0604020202020204" pitchFamily="34" charset="0"/>
              <a:buChar char="•"/>
              <a:defRPr/>
            </a:pPr>
            <a:r>
              <a:rPr lang="en-AU" dirty="0"/>
              <a:t>That strategy was developed in the context of the ACT Planning Strategy, ACT Climate Change Strategy and the Living Infrastructure Plan.  </a:t>
            </a:r>
            <a:r>
              <a:rPr lang="en-AU" b="1" dirty="0"/>
              <a:t>Getting the balance right </a:t>
            </a:r>
            <a:r>
              <a:rPr lang="en-AU" dirty="0"/>
              <a:t>between urban densification and tree protection is critical if we want to maintain our bush capital identity and face the challenges that our changing climate will bring.</a:t>
            </a:r>
          </a:p>
          <a:p>
            <a:pPr marL="177724" indent="-177724" defTabSz="947863">
              <a:lnSpc>
                <a:spcPct val="107000"/>
              </a:lnSpc>
              <a:spcAft>
                <a:spcPts val="829"/>
              </a:spcAft>
              <a:buFont typeface="Arial" panose="020B0604020202020204" pitchFamily="34" charset="0"/>
              <a:buChar char="•"/>
              <a:defRPr/>
            </a:pPr>
            <a:r>
              <a:rPr lang="en-AU" dirty="0"/>
              <a:t>The new Urban Forest Act and associated laws will help us achieve this canopy cover target by:</a:t>
            </a:r>
          </a:p>
          <a:p>
            <a:pPr marL="651846" lvl="1" indent="-177724" defTabSz="947863">
              <a:buFont typeface="Arial" panose="020B0604020202020204" pitchFamily="34" charset="0"/>
              <a:buChar char="•"/>
              <a:defRPr/>
            </a:pPr>
            <a:r>
              <a:rPr lang="en-AU" dirty="0"/>
              <a:t>providing increased protection to more trees </a:t>
            </a:r>
          </a:p>
          <a:p>
            <a:pPr marL="651846" lvl="1" indent="-177724" defTabSz="947863">
              <a:buFont typeface="Arial" panose="020B0604020202020204" pitchFamily="34" charset="0"/>
              <a:buChar char="•"/>
              <a:defRPr/>
            </a:pPr>
            <a:r>
              <a:rPr lang="en-AU" dirty="0"/>
              <a:t>ensuring that when trees are removed, they are replaced.  </a:t>
            </a:r>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4</a:t>
            </a:fld>
            <a:endParaRPr lang="en-AU"/>
          </a:p>
        </p:txBody>
      </p:sp>
    </p:spTree>
    <p:extLst>
      <p:ext uri="{BB962C8B-B14F-4D97-AF65-F5344CB8AC3E}">
        <p14:creationId xmlns:p14="http://schemas.microsoft.com/office/powerpoint/2010/main" val="403879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24" indent="-177724" defTabSz="947863">
              <a:buFont typeface="Arial" panose="020B0604020202020204" pitchFamily="34" charset="0"/>
              <a:buChar char="•"/>
              <a:defRPr/>
            </a:pPr>
            <a:r>
              <a:rPr lang="en-AU" dirty="0"/>
              <a:t>The Urban Forest Act 2023 came into effect on 1 Jan 2024, replacing the Tree Protection Act 2005.</a:t>
            </a:r>
          </a:p>
          <a:p>
            <a:pPr marL="177724" indent="-177724" defTabSz="947863">
              <a:buFont typeface="Arial" panose="020B0604020202020204" pitchFamily="34" charset="0"/>
              <a:buChar char="•"/>
              <a:defRPr/>
            </a:pPr>
            <a:r>
              <a:rPr lang="en-AU" dirty="0"/>
              <a:t>Why did we review the Tree Protection Act and what was the process? </a:t>
            </a:r>
          </a:p>
          <a:p>
            <a:pPr marL="651846" lvl="1" indent="-177724" defTabSz="947863">
              <a:buFont typeface="Arial" panose="020B0604020202020204" pitchFamily="34" charset="0"/>
              <a:buChar char="•"/>
              <a:defRPr/>
            </a:pPr>
            <a:r>
              <a:rPr lang="en-AU" dirty="0"/>
              <a:t>There have been environmental and policy changes since Tree Protection Act 2005 which include the Urban Forest Strategy, Climate Change Strategy and the Infrastructure Plan.</a:t>
            </a:r>
          </a:p>
          <a:p>
            <a:pPr marL="651846" lvl="1" indent="-177724" defTabSz="947863">
              <a:buFont typeface="Arial" panose="020B0604020202020204" pitchFamily="34" charset="0"/>
              <a:buChar char="•"/>
              <a:defRPr/>
            </a:pPr>
            <a:r>
              <a:rPr lang="en-AU" dirty="0"/>
              <a:t>As a result, we undertook consultation with industry and community on draft Urban Forest Strategy in mid 2020.</a:t>
            </a:r>
          </a:p>
          <a:p>
            <a:pPr marL="651846" lvl="1" indent="-177724" defTabSz="947863">
              <a:buFont typeface="Arial" panose="020B0604020202020204" pitchFamily="34" charset="0"/>
              <a:buChar char="•"/>
              <a:defRPr/>
            </a:pPr>
            <a:r>
              <a:rPr lang="en-AU" dirty="0"/>
              <a:t>We then undertook consultation on the Draft Bill 21 April – 2 June 2021.</a:t>
            </a:r>
          </a:p>
          <a:p>
            <a:pPr marL="651846" lvl="1" indent="-177724" defTabSz="947863">
              <a:buFont typeface="Arial" panose="020B0604020202020204" pitchFamily="34" charset="0"/>
              <a:buChar char="•"/>
              <a:defRPr/>
            </a:pPr>
            <a:r>
              <a:rPr lang="en-AU" dirty="0"/>
              <a:t>We held a Standing Committee on Planning, Transport and City Service inquiry on 12 August 2022. Multiple recommendations made and the Bill was then accepted by Government making it a new Act. </a:t>
            </a:r>
          </a:p>
          <a:p>
            <a:pPr marL="177724" indent="-177724" defTabSz="947863">
              <a:buFont typeface="Arial" panose="020B0604020202020204" pitchFamily="34" charset="0"/>
              <a:buChar char="•"/>
              <a:defRPr/>
            </a:pPr>
            <a:r>
              <a:rPr lang="en-AU" dirty="0"/>
              <a:t>The benefits of the new Urban Forest Act: </a:t>
            </a:r>
          </a:p>
          <a:p>
            <a:pPr marL="651846" lvl="1" indent="-177724" defTabSz="947863">
              <a:buFont typeface="Arial" panose="020B0604020202020204" pitchFamily="34" charset="0"/>
              <a:buChar char="•"/>
              <a:defRPr/>
            </a:pPr>
            <a:r>
              <a:rPr lang="en-AU" dirty="0"/>
              <a:t>It supports the ACT Government target to achieve 30% canopy cover to keep Canberra a liveable city amidst growing climate risks including urban heat, in line with the Urban Forest Strategy </a:t>
            </a:r>
          </a:p>
          <a:p>
            <a:pPr marL="651846" lvl="1" indent="-177724" defTabSz="947863">
              <a:buFont typeface="Arial" panose="020B0604020202020204" pitchFamily="34" charset="0"/>
              <a:buChar char="•"/>
              <a:defRPr/>
            </a:pPr>
            <a:r>
              <a:rPr lang="en-AU" dirty="0"/>
              <a:t>It ensures consistent protection measures across public and private trees</a:t>
            </a:r>
          </a:p>
          <a:p>
            <a:pPr marL="651846" lvl="1" indent="-177724" defTabSz="947863">
              <a:buFont typeface="Arial" panose="020B0604020202020204" pitchFamily="34" charset="0"/>
              <a:buChar char="•"/>
              <a:defRPr/>
            </a:pPr>
            <a:r>
              <a:rPr lang="en-AU" dirty="0"/>
              <a:t>It also aligns more closely with other jurisdictions across Australia in terms of size of protected trees, bonds and a contributions framework for when trees are removed.</a:t>
            </a:r>
          </a:p>
          <a:p>
            <a:pPr marL="177724" indent="-177724" defTabSz="947863">
              <a:buFont typeface="Arial" panose="020B0604020202020204" pitchFamily="34" charset="0"/>
              <a:buChar char="•"/>
              <a:defRPr/>
            </a:pPr>
            <a:r>
              <a:rPr lang="en-AU" dirty="0"/>
              <a:t>What does the new legislation include? </a:t>
            </a:r>
          </a:p>
          <a:p>
            <a:pPr marL="651846" lvl="1" indent="-177724" defTabSz="947863">
              <a:lnSpc>
                <a:spcPct val="110000"/>
              </a:lnSpc>
              <a:spcAft>
                <a:spcPts val="622"/>
              </a:spcAft>
              <a:buFont typeface="Arial" panose="020B0604020202020204" pitchFamily="34" charset="0"/>
              <a:buChar char="•"/>
              <a:defRPr/>
            </a:pPr>
            <a:r>
              <a:rPr lang="en-AU" dirty="0"/>
              <a:t>A new definition for protected trees</a:t>
            </a:r>
          </a:p>
          <a:p>
            <a:pPr marL="1125967" lvl="2" indent="-177724" defTabSz="947863">
              <a:buFont typeface="Arial" panose="020B0604020202020204" pitchFamily="34" charset="0"/>
              <a:buChar char="•"/>
              <a:defRPr/>
            </a:pPr>
            <a:r>
              <a:rPr lang="en-AU" dirty="0"/>
              <a:t>It increases protection of trees by reducing the size of protected trees on leased/private land</a:t>
            </a:r>
          </a:p>
          <a:p>
            <a:pPr marL="1125967" lvl="2" indent="-177724" defTabSz="947863">
              <a:buFont typeface="Arial" panose="020B0604020202020204" pitchFamily="34" charset="0"/>
              <a:buChar char="•"/>
              <a:defRPr/>
            </a:pPr>
            <a:r>
              <a:rPr lang="en-AU" dirty="0"/>
              <a:t>It also ensures all public trees are now protected trees, irrespective of size</a:t>
            </a:r>
          </a:p>
          <a:p>
            <a:pPr marL="651846" lvl="2" indent="-177724" defTabSz="947863">
              <a:lnSpc>
                <a:spcPct val="110000"/>
              </a:lnSpc>
              <a:spcAft>
                <a:spcPts val="622"/>
              </a:spcAft>
              <a:buFont typeface="Arial" panose="020B0604020202020204" pitchFamily="34" charset="0"/>
              <a:buChar char="•"/>
              <a:defRPr/>
            </a:pPr>
            <a:r>
              <a:rPr lang="en-AU" dirty="0"/>
              <a:t>A new Canopy Contribution Framework</a:t>
            </a:r>
          </a:p>
          <a:p>
            <a:pPr marL="1125967" lvl="3" indent="-177724" defTabSz="947863">
              <a:lnSpc>
                <a:spcPct val="110000"/>
              </a:lnSpc>
              <a:spcAft>
                <a:spcPts val="622"/>
              </a:spcAft>
              <a:buFont typeface="Arial" panose="020B0604020202020204" pitchFamily="34" charset="0"/>
              <a:buChar char="•"/>
              <a:defRPr/>
            </a:pPr>
            <a:r>
              <a:rPr lang="en-AU" dirty="0"/>
              <a:t>This framework aims to increase our city’s canopy cover by requiring Canberrans to: </a:t>
            </a:r>
          </a:p>
          <a:p>
            <a:pPr marL="1600088" lvl="4" indent="-177724" defTabSz="947863">
              <a:lnSpc>
                <a:spcPct val="110000"/>
              </a:lnSpc>
              <a:spcAft>
                <a:spcPts val="622"/>
              </a:spcAft>
              <a:buFont typeface="Arial" panose="020B0604020202020204" pitchFamily="34" charset="0"/>
              <a:buChar char="•"/>
              <a:defRPr/>
            </a:pPr>
            <a:r>
              <a:rPr lang="en-AU" dirty="0"/>
              <a:t>retain protected trees wherever possible</a:t>
            </a:r>
          </a:p>
          <a:p>
            <a:pPr marL="1600088" lvl="4" indent="-177724" defTabSz="947863">
              <a:lnSpc>
                <a:spcPct val="110000"/>
              </a:lnSpc>
              <a:spcAft>
                <a:spcPts val="622"/>
              </a:spcAft>
              <a:buFont typeface="Arial" panose="020B0604020202020204" pitchFamily="34" charset="0"/>
              <a:buChar char="•"/>
              <a:defRPr/>
            </a:pPr>
            <a:r>
              <a:rPr lang="en-AU" dirty="0"/>
              <a:t>replant where retaining a protected tree is not possible, or</a:t>
            </a:r>
          </a:p>
          <a:p>
            <a:pPr marL="1600088" lvl="4" indent="-177724" defTabSz="947863">
              <a:lnSpc>
                <a:spcPct val="110000"/>
              </a:lnSpc>
              <a:spcAft>
                <a:spcPts val="622"/>
              </a:spcAft>
              <a:buFont typeface="Arial" panose="020B0604020202020204" pitchFamily="34" charset="0"/>
              <a:buChar char="•"/>
              <a:defRPr/>
            </a:pPr>
            <a:r>
              <a:rPr lang="en-AU" dirty="0"/>
              <a:t>pay a contribution where replanting is not possible, to support canopy cover elsewhere.</a:t>
            </a:r>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5</a:t>
            </a:fld>
            <a:endParaRPr lang="en-AU"/>
          </a:p>
        </p:txBody>
      </p:sp>
    </p:spTree>
    <p:extLst>
      <p:ext uri="{BB962C8B-B14F-4D97-AF65-F5344CB8AC3E}">
        <p14:creationId xmlns:p14="http://schemas.microsoft.com/office/powerpoint/2010/main" val="51061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24" lvl="2" indent="-177724" defTabSz="947863">
              <a:lnSpc>
                <a:spcPct val="110000"/>
              </a:lnSpc>
              <a:spcAft>
                <a:spcPts val="622"/>
              </a:spcAft>
              <a:buFont typeface="Arial" panose="020B0604020202020204" pitchFamily="34" charset="0"/>
              <a:buChar char="•"/>
              <a:defRPr/>
            </a:pPr>
            <a:r>
              <a:rPr lang="en-AU" dirty="0"/>
              <a:t>The legislation will also:</a:t>
            </a:r>
          </a:p>
          <a:p>
            <a:pPr marL="651846" lvl="3" indent="-177724" defTabSz="947863">
              <a:lnSpc>
                <a:spcPct val="110000"/>
              </a:lnSpc>
              <a:spcAft>
                <a:spcPts val="622"/>
              </a:spcAft>
              <a:buFont typeface="Arial" panose="020B0604020202020204" pitchFamily="34" charset="0"/>
              <a:buChar char="•"/>
              <a:defRPr/>
            </a:pPr>
            <a:r>
              <a:rPr lang="en-AU" dirty="0"/>
              <a:t>Mandate the inclusion of Tree Management Plans in all Development Applications where a protected tree may be impacted</a:t>
            </a:r>
          </a:p>
          <a:p>
            <a:pPr marL="651846" lvl="3" indent="-177724" defTabSz="947863">
              <a:lnSpc>
                <a:spcPct val="110000"/>
              </a:lnSpc>
              <a:spcAft>
                <a:spcPts val="622"/>
              </a:spcAft>
              <a:buFont typeface="Arial" panose="020B0604020202020204" pitchFamily="34" charset="0"/>
              <a:buChar char="•"/>
              <a:defRPr/>
            </a:pPr>
            <a:r>
              <a:rPr lang="en-AU" dirty="0"/>
              <a:t>Mandate Tree Management Plans where a protected tree may be impacted in any case, e.g. Driveways, Building Applications, public events</a:t>
            </a:r>
          </a:p>
          <a:p>
            <a:pPr marL="651846" lvl="3" indent="-177724" defTabSz="947863">
              <a:lnSpc>
                <a:spcPct val="110000"/>
              </a:lnSpc>
              <a:spcAft>
                <a:spcPts val="622"/>
              </a:spcAft>
              <a:buFont typeface="Arial" panose="020B0604020202020204" pitchFamily="34" charset="0"/>
              <a:buChar char="•"/>
              <a:defRPr/>
            </a:pPr>
            <a:r>
              <a:rPr lang="en-AU" dirty="0"/>
              <a:t>Introduce tree bonds to ensure protected trees are not damaged during construction work</a:t>
            </a:r>
          </a:p>
          <a:p>
            <a:pPr marL="651846" lvl="3" indent="-177724" defTabSz="947863">
              <a:lnSpc>
                <a:spcPct val="110000"/>
              </a:lnSpc>
              <a:spcAft>
                <a:spcPts val="622"/>
              </a:spcAft>
              <a:buFont typeface="Arial" panose="020B0604020202020204" pitchFamily="34" charset="0"/>
              <a:buChar char="•"/>
              <a:defRPr/>
            </a:pPr>
            <a:r>
              <a:rPr lang="en-AU" dirty="0"/>
              <a:t>Increase penalties for people caught damaging a protected tree or breaching a Tree Management Plan or direction</a:t>
            </a:r>
          </a:p>
          <a:p>
            <a:pPr marL="651846" lvl="3" indent="-177724" defTabSz="947863">
              <a:lnSpc>
                <a:spcPct val="110000"/>
              </a:lnSpc>
              <a:spcAft>
                <a:spcPts val="622"/>
              </a:spcAft>
              <a:buFont typeface="Arial" panose="020B0604020202020204" pitchFamily="34" charset="0"/>
              <a:buChar char="•"/>
              <a:defRPr/>
            </a:pPr>
            <a:r>
              <a:rPr lang="en-AU" dirty="0"/>
              <a:t>Expand the ACT Tree Register</a:t>
            </a:r>
          </a:p>
          <a:p>
            <a:pPr marL="177724" indent="-177724" defTabSz="947863">
              <a:buFont typeface="Arial" panose="020B0604020202020204" pitchFamily="34" charset="0"/>
              <a:buChar char="•"/>
              <a:defRPr/>
            </a:pPr>
            <a:r>
              <a:rPr lang="en-AU" dirty="0"/>
              <a:t>We will expand on a number of these points in the following slides but in short, we expect this new legislation to more than double the number of protected trees on private land in the ACT.</a:t>
            </a:r>
          </a:p>
          <a:p>
            <a:pPr marL="177724" indent="-177724" defTabSz="947863">
              <a:buFont typeface="Arial" panose="020B0604020202020204" pitchFamily="34" charset="0"/>
              <a:buChar char="•"/>
              <a:defRPr/>
            </a:pPr>
            <a:r>
              <a:rPr lang="en-AU" dirty="0"/>
              <a:t>Every tree in Canberra – both on public and private land – is part of an urban forest. </a:t>
            </a:r>
          </a:p>
          <a:p>
            <a:pPr marL="177724" indent="-177724" defTabSz="947863">
              <a:buFont typeface="Arial" panose="020B0604020202020204" pitchFamily="34" charset="0"/>
              <a:buChar char="•"/>
              <a:defRPr/>
            </a:pPr>
            <a:r>
              <a:rPr lang="en-AU" dirty="0"/>
              <a:t>The new laws have been developed to encourage a shared care approach by the ACT Government as well as industry and the community, to ensure collectively, we protect the forest that protects us. </a:t>
            </a:r>
          </a:p>
          <a:p>
            <a:pPr marL="177724" indent="-177724" defTabSz="947863" fontAlgn="base">
              <a:buFont typeface="Arial" panose="020B0604020202020204" pitchFamily="34" charset="0"/>
              <a:buChar char="•"/>
              <a:defRPr/>
            </a:pPr>
            <a:endParaRPr lang="en-AU" sz="19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6</a:t>
            </a:fld>
            <a:endParaRPr lang="en-AU"/>
          </a:p>
        </p:txBody>
      </p:sp>
    </p:spTree>
    <p:extLst>
      <p:ext uri="{BB962C8B-B14F-4D97-AF65-F5344CB8AC3E}">
        <p14:creationId xmlns:p14="http://schemas.microsoft.com/office/powerpoint/2010/main" val="215364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034" rtl="0" eaLnBrk="1" fontAlgn="base" latinLnBrk="0" hangingPunct="1">
              <a:lnSpc>
                <a:spcPct val="100000"/>
              </a:lnSpc>
              <a:buFont typeface="Arial" panose="020B0604020202020204" pitchFamily="34" charset="0"/>
              <a:buNone/>
              <a:defRPr/>
            </a:pPr>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tree can be: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woody perennial plant </a:t>
            </a:r>
            <a:r>
              <a:rPr kumimoji="0" lang="en-AU" sz="20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(excluding bamboo)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plant resembling a tree </a:t>
            </a:r>
            <a:r>
              <a:rPr kumimoji="0" lang="en-AU" sz="20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in form and size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any other plant </a:t>
            </a:r>
            <a:r>
              <a:rPr kumimoji="0" lang="en-AU" sz="20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prescribed by legislation (such as a palm tree).</a:t>
            </a:r>
          </a:p>
          <a:p>
            <a:pPr algn="l"/>
            <a:endParaRPr lang="en-AU" sz="2000" b="1" i="0" dirty="0">
              <a:solidFill>
                <a:srgbClr val="313131"/>
              </a:solidFill>
              <a:effectLst/>
              <a:latin typeface="Source Sans Pro" panose="020B0503030403020204" pitchFamily="34" charset="0"/>
            </a:endParaRPr>
          </a:p>
          <a:p>
            <a:pPr algn="l"/>
            <a:r>
              <a:rPr lang="en-AU" sz="2000" b="1" i="0" dirty="0">
                <a:solidFill>
                  <a:srgbClr val="313131"/>
                </a:solidFill>
                <a:effectLst/>
                <a:latin typeface="Source Sans Pro" panose="020B0503030403020204" pitchFamily="34" charset="0"/>
              </a:rPr>
              <a:t>Hedge plants </a:t>
            </a:r>
            <a:r>
              <a:rPr lang="en-AU" sz="2000" b="0" i="0" dirty="0">
                <a:solidFill>
                  <a:srgbClr val="313131"/>
                </a:solidFill>
                <a:effectLst/>
                <a:latin typeface="Source Sans Pro" panose="020B0503030403020204" pitchFamily="34" charset="0"/>
              </a:rPr>
              <a:t>will be classified as trees under the Act if they are unmaintained hedges that have grown into trees that meet regulated size requirements. </a:t>
            </a:r>
          </a:p>
          <a:p>
            <a:pPr algn="l"/>
            <a:endParaRPr lang="en-AU" sz="1800" b="0" i="0" dirty="0">
              <a:solidFill>
                <a:srgbClr val="313131"/>
              </a:solidFill>
              <a:effectLst/>
              <a:latin typeface="Source Sans Pro" panose="020B0503030403020204" pitchFamily="34" charset="0"/>
            </a:endParaRPr>
          </a:p>
          <a:p>
            <a:pPr algn="l"/>
            <a:r>
              <a:rPr lang="en-AU" sz="1800" b="0" i="0" dirty="0">
                <a:solidFill>
                  <a:srgbClr val="313131"/>
                </a:solidFill>
                <a:effectLst/>
                <a:latin typeface="Source Sans Pro" panose="020B0503030403020204" pitchFamily="34" charset="0"/>
              </a:rPr>
              <a:t>Hedge plants will not be classified as trees under the Act if the original intent of the planting was for the purpose of a hedge and the plantings are maintained as a hedge.</a:t>
            </a:r>
          </a:p>
          <a:p>
            <a:pPr algn="l"/>
            <a:endParaRPr lang="en-AU" sz="1800" dirty="0">
              <a:solidFill>
                <a:srgbClr val="313131"/>
              </a:solidFill>
              <a:latin typeface="Source Sans Pro" panose="020B0503030403020204" pitchFamily="34" charset="0"/>
            </a:endParaRPr>
          </a:p>
          <a:p>
            <a:r>
              <a:rPr lang="en-AU" sz="1800" b="0" i="0" dirty="0">
                <a:solidFill>
                  <a:srgbClr val="313131"/>
                </a:solidFill>
                <a:effectLst/>
                <a:latin typeface="Source Sans Pro" panose="020B0503030403020204" pitchFamily="34" charset="0"/>
              </a:rPr>
              <a:t>If a hedge plant has been assessed as a tree and approved for removal, the applicant may meet their canopy contribution replanting requirement by planting replacement hedging, in keeping with the original intent of the plantings.</a:t>
            </a:r>
          </a:p>
          <a:p>
            <a:pPr marL="0" indent="0" algn="l" defTabSz="914034" rtl="0" eaLnBrk="1" fontAlgn="base" latinLnBrk="0" hangingPunct="1">
              <a:lnSpc>
                <a:spcPct val="100000"/>
              </a:lnSpc>
              <a:buFont typeface="Arial" panose="020B0604020202020204" pitchFamily="34" charset="0"/>
              <a:buNone/>
              <a:defRPr/>
            </a:pPr>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In Confidence</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64596-FC77-43C9-B830-D85253845EA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83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24" indent="-177724" defTabSz="947863" fontAlgn="base">
              <a:buFont typeface="Arial" panose="020B0604020202020204" pitchFamily="34" charset="0"/>
              <a:buChar char="•"/>
              <a:defRPr/>
            </a:pPr>
            <a:r>
              <a:rPr lang="en-AU" dirty="0"/>
              <a:t>Under the Urban Forest Act 2023, protected trees fall under three categories: ‘regulated’, ‘registered’ or ‘public’. </a:t>
            </a:r>
          </a:p>
          <a:p>
            <a:pPr marL="651846" lvl="1" indent="-177724" defTabSz="947863" fontAlgn="base">
              <a:buFont typeface="Arial" panose="020B0604020202020204" pitchFamily="34" charset="0"/>
              <a:buChar char="•"/>
              <a:defRPr/>
            </a:pPr>
            <a:r>
              <a:rPr lang="en-AU" dirty="0"/>
              <a:t>Regulated trees are living and dead native trees on private land that meet certain size criteria.</a:t>
            </a:r>
          </a:p>
          <a:p>
            <a:pPr marL="651846" lvl="1" indent="-177724" defTabSz="947863" fontAlgn="base">
              <a:buFont typeface="Arial" panose="020B0604020202020204" pitchFamily="34" charset="0"/>
              <a:buChar char="•"/>
              <a:defRPr/>
            </a:pPr>
            <a:r>
              <a:rPr lang="en-AU" dirty="0"/>
              <a:t>Registered trees are trees of exceptional value on either private or public land that are listed on the ACT Tree Register.</a:t>
            </a:r>
          </a:p>
          <a:p>
            <a:pPr marL="651846" lvl="1" indent="-177724" defTabSz="947863" fontAlgn="base">
              <a:buFont typeface="Arial" panose="020B0604020202020204" pitchFamily="34" charset="0"/>
              <a:buChar char="•"/>
              <a:defRPr/>
            </a:pPr>
            <a:r>
              <a:rPr lang="en-AU" dirty="0"/>
              <a:t>Public trees are all trees on public land, regardless of their size, location and who planted the tree.</a:t>
            </a:r>
          </a:p>
          <a:p>
            <a:pPr marL="177724" indent="-177724" defTabSz="947863" fontAlgn="base">
              <a:buFont typeface="Arial" panose="020B0604020202020204" pitchFamily="34" charset="0"/>
              <a:buChar char="•"/>
              <a:defRPr/>
            </a:pPr>
            <a:r>
              <a:rPr lang="en-AU" dirty="0"/>
              <a:t>With the new legislation a tree on private land is a protected tree if it: </a:t>
            </a:r>
          </a:p>
          <a:p>
            <a:pPr marL="651846" lvl="1" indent="-177724" defTabSz="947863" fontAlgn="base">
              <a:buFont typeface="Arial" panose="020B0604020202020204" pitchFamily="34" charset="0"/>
              <a:buChar char="•"/>
              <a:defRPr/>
            </a:pPr>
            <a:r>
              <a:rPr lang="en-AU" dirty="0"/>
              <a:t>Is 8m or taller ​</a:t>
            </a:r>
          </a:p>
          <a:p>
            <a:pPr marL="651846" lvl="1" indent="-177724" defTabSz="947863" fontAlgn="base">
              <a:buFont typeface="Arial" panose="020B0604020202020204" pitchFamily="34" charset="0"/>
              <a:buChar char="•"/>
              <a:defRPr/>
            </a:pPr>
            <a:r>
              <a:rPr lang="en-AU" dirty="0"/>
              <a:t>has a canopy 8m or wider ​</a:t>
            </a:r>
          </a:p>
          <a:p>
            <a:pPr marL="651846" lvl="1" indent="-177724" defTabSz="947863" fontAlgn="base">
              <a:buFont typeface="Arial" panose="020B0604020202020204" pitchFamily="34" charset="0"/>
              <a:buChar char="•"/>
              <a:defRPr/>
            </a:pPr>
            <a:r>
              <a:rPr lang="en-AU" dirty="0"/>
              <a:t>has a trunk circumference of 1m or more at 1.4m above natural ground level </a:t>
            </a:r>
            <a:r>
              <a:rPr lang="en-US" dirty="0"/>
              <a:t>​</a:t>
            </a:r>
          </a:p>
          <a:p>
            <a:pPr marL="651846" lvl="1" indent="-177724" defTabSz="947863" fontAlgn="base">
              <a:buFont typeface="Arial" panose="020B0604020202020204" pitchFamily="34" charset="0"/>
              <a:buChar char="•"/>
              <a:defRPr/>
            </a:pPr>
            <a:r>
              <a:rPr lang="en-AU" dirty="0"/>
              <a:t>is a dead native tree that has a trunk circumference of 1.88m or more at 1.4m above natural ground level​</a:t>
            </a:r>
          </a:p>
          <a:p>
            <a:pPr marL="651846" lvl="1" indent="-177724" defTabSz="947863" fontAlgn="base">
              <a:buFont typeface="Arial" panose="020B0604020202020204" pitchFamily="34" charset="0"/>
              <a:buChar char="•"/>
              <a:defRPr/>
            </a:pPr>
            <a:r>
              <a:rPr lang="en-AU" dirty="0"/>
              <a:t>was planted through the Canopy Contribution Agreement in the last 5 years (and we will talk about Canopy Contribution Framework in some later slides)</a:t>
            </a:r>
          </a:p>
          <a:p>
            <a:pPr marL="296208" indent="-296208" defTabSz="948243">
              <a:lnSpc>
                <a:spcPct val="110000"/>
              </a:lnSpc>
              <a:spcAft>
                <a:spcPts val="622"/>
              </a:spcAft>
              <a:buFont typeface="Arial" panose="020B0604020202020204" pitchFamily="34" charset="0"/>
              <a:buChar char="•"/>
              <a:defRPr/>
            </a:pPr>
            <a:r>
              <a:rPr lang="en-AU" dirty="0">
                <a:cs typeface="Times New Roman" panose="02020603050405020304" pitchFamily="18" charset="0"/>
              </a:rPr>
              <a:t>Protection of trees in the ACT is now covered by one piece of legislation – not two. </a:t>
            </a:r>
          </a:p>
          <a:p>
            <a:pPr marL="296208" indent="-296208">
              <a:lnSpc>
                <a:spcPct val="110000"/>
              </a:lnSpc>
              <a:spcAft>
                <a:spcPts val="622"/>
              </a:spcAft>
              <a:buFont typeface="Arial" panose="020B0604020202020204" pitchFamily="34" charset="0"/>
              <a:buChar char="•"/>
            </a:pPr>
            <a:r>
              <a:rPr lang="en-AU" dirty="0">
                <a:ea typeface="Times New Roman" panose="02020603050405020304" pitchFamily="18" charset="0"/>
                <a:cs typeface="Times New Roman" panose="02020603050405020304" pitchFamily="18" charset="0"/>
              </a:rPr>
              <a:t>Trees on rural leases are not covered by the legislation.</a:t>
            </a:r>
          </a:p>
          <a:p>
            <a:pPr marL="296208" indent="-296208">
              <a:lnSpc>
                <a:spcPct val="110000"/>
              </a:lnSpc>
              <a:spcAft>
                <a:spcPts val="622"/>
              </a:spcAft>
              <a:buFont typeface="Arial" panose="020B0604020202020204" pitchFamily="34" charset="0"/>
              <a:buChar char="•"/>
            </a:pPr>
            <a:r>
              <a:rPr lang="en-AU" dirty="0">
                <a:ea typeface="Times New Roman" panose="02020603050405020304" pitchFamily="18" charset="0"/>
                <a:cs typeface="Times New Roman" panose="02020603050405020304" pitchFamily="18" charset="0"/>
              </a:rPr>
              <a:t>Canberrans will be encouraged to consider tree maintenance and protection measures to encourage retention of existing trees.</a:t>
            </a:r>
          </a:p>
          <a:p>
            <a:pPr marL="296208" indent="-296208">
              <a:lnSpc>
                <a:spcPct val="110000"/>
              </a:lnSpc>
              <a:spcAft>
                <a:spcPts val="622"/>
              </a:spcAft>
              <a:buFont typeface="Arial" panose="020B0604020202020204" pitchFamily="34" charset="0"/>
              <a:buChar char="•"/>
            </a:pPr>
            <a:r>
              <a:rPr lang="en-AU" dirty="0">
                <a:ea typeface="Times New Roman" panose="02020603050405020304" pitchFamily="18" charset="0"/>
                <a:cs typeface="Times New Roman" panose="02020603050405020304" pitchFamily="18" charset="0"/>
              </a:rPr>
              <a:t>When a tree is approved for removal on private property, </a:t>
            </a:r>
            <a:r>
              <a:rPr lang="en-AU" dirty="0">
                <a:ea typeface="Times New Roman" panose="02020603050405020304" pitchFamily="18" charset="0"/>
                <a:cs typeface="Calibri" panose="020F0502020204030204" pitchFamily="34" charset="0"/>
              </a:rPr>
              <a:t>homeowners will be required to plant two replacement trees on their block or, </a:t>
            </a:r>
            <a:r>
              <a:rPr lang="en-AU" dirty="0">
                <a:ea typeface="Times New Roman" panose="02020603050405020304" pitchFamily="18" charset="0"/>
                <a:cs typeface="Times New Roman" panose="02020603050405020304" pitchFamily="18" charset="0"/>
              </a:rPr>
              <a:t>if planting new trees is not feasible,</a:t>
            </a:r>
            <a:r>
              <a:rPr lang="en-AU" dirty="0">
                <a:ea typeface="Times New Roman" panose="02020603050405020304" pitchFamily="18" charset="0"/>
                <a:cs typeface="Calibri" panose="020F0502020204030204" pitchFamily="34" charset="0"/>
              </a:rPr>
              <a:t> pay a set $600 contribution per unplanted replacement. Non-homeowners will be required to replant or pay a determined contribution depending on tree size and land zoning.</a:t>
            </a:r>
            <a:endParaRPr lang="en-AU" dirty="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8</a:t>
            </a:fld>
            <a:endParaRPr lang="en-AU"/>
          </a:p>
        </p:txBody>
      </p:sp>
    </p:spTree>
    <p:extLst>
      <p:ext uri="{BB962C8B-B14F-4D97-AF65-F5344CB8AC3E}">
        <p14:creationId xmlns:p14="http://schemas.microsoft.com/office/powerpoint/2010/main" val="309816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t>You must have permission from the ACT Government to undertake any work that will affect a protected tree. </a:t>
            </a:r>
          </a:p>
          <a:p>
            <a:pPr marL="177795" indent="-177795" defTabSz="948243">
              <a:buFont typeface="Arial" panose="020B0604020202020204" pitchFamily="34" charset="0"/>
              <a:buChar char="•"/>
              <a:defRPr/>
            </a:pPr>
            <a:r>
              <a:rPr lang="en-AU" dirty="0"/>
              <a:t>If the tree activity relates to an activity requiring another form of approval such as a development, building or driveway application, permission can be sought:</a:t>
            </a:r>
          </a:p>
          <a:p>
            <a:pPr marL="651917" lvl="1" indent="-177795" defTabSz="948243">
              <a:buFont typeface="Arial" panose="020B0604020202020204" pitchFamily="34" charset="0"/>
              <a:buChar char="•"/>
              <a:defRPr/>
            </a:pPr>
            <a:r>
              <a:rPr lang="en-AU" dirty="0"/>
              <a:t>through a Tree Activity Application submitted prior to undertaking the other application process, or</a:t>
            </a:r>
          </a:p>
          <a:p>
            <a:pPr marL="651917" lvl="1" indent="-177795" defTabSz="948243">
              <a:buFont typeface="Arial" panose="020B0604020202020204" pitchFamily="34" charset="0"/>
              <a:buChar char="•"/>
              <a:defRPr/>
            </a:pPr>
            <a:r>
              <a:rPr lang="en-AU" dirty="0"/>
              <a:t>during the other application process in conjunction with a Tree Management Plan.</a:t>
            </a:r>
          </a:p>
          <a:p>
            <a:pPr marL="177795" indent="-177795" defTabSz="948243">
              <a:buFont typeface="Arial" panose="020B0604020202020204" pitchFamily="34" charset="0"/>
              <a:buChar char="•"/>
              <a:defRPr/>
            </a:pPr>
            <a:r>
              <a:rPr lang="en-AU" dirty="0"/>
              <a:t>Each application is assessed on merit and is dependent on the individual tree and circumstance. </a:t>
            </a:r>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9</a:t>
            </a:fld>
            <a:endParaRPr lang="en-AU"/>
          </a:p>
        </p:txBody>
      </p:sp>
    </p:spTree>
    <p:extLst>
      <p:ext uri="{BB962C8B-B14F-4D97-AF65-F5344CB8AC3E}">
        <p14:creationId xmlns:p14="http://schemas.microsoft.com/office/powerpoint/2010/main" val="53988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t>Any person or entity can complete an online Tree Activity Application. You can complete it for your client but will need their written consent. Alternatively, they can complete it themselves. </a:t>
            </a:r>
          </a:p>
          <a:p>
            <a:pPr marL="177795" indent="-177795" defTabSz="948243">
              <a:buFont typeface="Arial" panose="020B0604020202020204" pitchFamily="34" charset="0"/>
              <a:buChar char="•"/>
              <a:defRPr/>
            </a:pPr>
            <a:r>
              <a:rPr lang="en-AU" dirty="0"/>
              <a:t>a Tree Activity Application must be approved before any work can be undertaken on a protected tree or within the Tree Protection Zone of any protected tree.</a:t>
            </a:r>
          </a:p>
          <a:p>
            <a:pPr marL="177795" indent="-177795" defTabSz="948243">
              <a:buFont typeface="Arial" panose="020B0604020202020204" pitchFamily="34" charset="0"/>
              <a:buChar char="•"/>
              <a:defRPr/>
            </a:pPr>
            <a:r>
              <a:rPr lang="en-AU" dirty="0"/>
              <a:t>For registered trees on private land, approval is required for any work  – even minor pruning.</a:t>
            </a:r>
          </a:p>
          <a:p>
            <a:pPr marL="0" lvl="1" indent="0" fontAlgn="base">
              <a:lnSpc>
                <a:spcPct val="100000"/>
              </a:lnSpc>
              <a:spcBef>
                <a:spcPts val="600"/>
              </a:spcBef>
              <a:spcAft>
                <a:spcPts val="600"/>
              </a:spcAft>
              <a:buClr>
                <a:srgbClr val="6C972C"/>
              </a:buClr>
              <a:buFont typeface="Arial" panose="020B0604020202020204" pitchFamily="34" charset="0"/>
              <a:buNone/>
            </a:pPr>
            <a:r>
              <a:rPr lang="en-AU" b="1" dirty="0">
                <a:solidFill>
                  <a:srgbClr val="313131"/>
                </a:solidFill>
                <a:latin typeface="Source Sans Pro" panose="020B0503030403020204" pitchFamily="34" charset="0"/>
              </a:rPr>
              <a:t>If you are a contractor, such as an arborist or builder, and you are applying on your client’s behalf, you must provide:</a:t>
            </a:r>
          </a:p>
          <a:p>
            <a:pPr marL="457200" lvl="1" indent="-457200" fontAlgn="base">
              <a:lnSpc>
                <a:spcPct val="100000"/>
              </a:lnSpc>
              <a:spcBef>
                <a:spcPts val="600"/>
              </a:spcBef>
              <a:spcAft>
                <a:spcPts val="600"/>
              </a:spcAft>
              <a:buClr>
                <a:srgbClr val="6C972C"/>
              </a:buClr>
              <a:buFont typeface="+mj-lt"/>
              <a:buAutoNum type="arabicPeriod"/>
            </a:pPr>
            <a:r>
              <a:rPr lang="en-AU" dirty="0">
                <a:solidFill>
                  <a:srgbClr val="313131"/>
                </a:solidFill>
                <a:latin typeface="Source Sans Pro" panose="020B0503030403020204" pitchFamily="34" charset="0"/>
              </a:rPr>
              <a:t>detail on the activity you are applying to undertake,</a:t>
            </a:r>
          </a:p>
          <a:p>
            <a:pPr marL="457200" lvl="1" indent="-457200" fontAlgn="base">
              <a:lnSpc>
                <a:spcPct val="100000"/>
              </a:lnSpc>
              <a:spcBef>
                <a:spcPts val="600"/>
              </a:spcBef>
              <a:spcAft>
                <a:spcPts val="600"/>
              </a:spcAft>
              <a:buClr>
                <a:srgbClr val="6C972C"/>
              </a:buClr>
              <a:buFont typeface="+mj-lt"/>
              <a:buAutoNum type="arabicPeriod"/>
            </a:pPr>
            <a:r>
              <a:rPr lang="en-AU" dirty="0">
                <a:solidFill>
                  <a:srgbClr val="313131"/>
                </a:solidFill>
                <a:latin typeface="Source Sans Pro" panose="020B0503030403020204" pitchFamily="34" charset="0"/>
              </a:rPr>
              <a:t>written consent from the client to undertake the work, and </a:t>
            </a:r>
          </a:p>
          <a:p>
            <a:pPr marL="457200" lvl="1" indent="-457200" fontAlgn="base">
              <a:lnSpc>
                <a:spcPct val="100000"/>
              </a:lnSpc>
              <a:spcBef>
                <a:spcPts val="600"/>
              </a:spcBef>
              <a:spcAft>
                <a:spcPts val="600"/>
              </a:spcAft>
              <a:buClr>
                <a:srgbClr val="6C972C"/>
              </a:buClr>
              <a:buFont typeface="+mj-lt"/>
              <a:buAutoNum type="arabicPeriod"/>
            </a:pPr>
            <a:r>
              <a:rPr lang="en-AU" dirty="0">
                <a:solidFill>
                  <a:srgbClr val="313131"/>
                </a:solidFill>
                <a:latin typeface="Source Sans Pro" panose="020B0503030403020204" pitchFamily="34" charset="0"/>
              </a:rPr>
              <a:t>written consent from the client to submit the application.</a:t>
            </a:r>
          </a:p>
          <a:p>
            <a:pPr fontAlgn="base">
              <a:spcAft>
                <a:spcPts val="800"/>
              </a:spcAft>
              <a:buClr>
                <a:srgbClr val="6C972C"/>
              </a:buClr>
            </a:pPr>
            <a:r>
              <a:rPr lang="en-AU" sz="1200" dirty="0">
                <a:solidFill>
                  <a:srgbClr val="313131"/>
                </a:solidFill>
                <a:latin typeface="Source Sans Pro" panose="020B0503030403020204" pitchFamily="34" charset="0"/>
              </a:rPr>
              <a:t>All 3 requirements for the application can be met by attaching </a:t>
            </a:r>
            <a:r>
              <a:rPr lang="en-AU" sz="1200" b="1" u="sng" dirty="0">
                <a:solidFill>
                  <a:srgbClr val="313131"/>
                </a:solidFill>
                <a:latin typeface="Source Sans Pro" panose="020B0503030403020204" pitchFamily="34" charset="0"/>
              </a:rPr>
              <a:t>one</a:t>
            </a:r>
            <a:r>
              <a:rPr lang="en-AU" sz="1200" dirty="0">
                <a:solidFill>
                  <a:srgbClr val="313131"/>
                </a:solidFill>
                <a:latin typeface="Source Sans Pro" panose="020B0503030403020204" pitchFamily="34" charset="0"/>
              </a:rPr>
              <a:t> of the following: </a:t>
            </a:r>
          </a:p>
          <a:p>
            <a:pPr marL="342900" indent="-342900" fontAlgn="base">
              <a:spcAft>
                <a:spcPts val="800"/>
              </a:spcAft>
              <a:buClr>
                <a:srgbClr val="6C972C"/>
              </a:buClr>
              <a:buFont typeface="Arial" panose="020B0604020202020204" pitchFamily="34" charset="0"/>
              <a:buChar char="•"/>
            </a:pPr>
            <a:r>
              <a:rPr lang="en-AU" sz="1200" dirty="0">
                <a:solidFill>
                  <a:srgbClr val="313131"/>
                </a:solidFill>
                <a:latin typeface="Source Sans Pro" panose="020B0503030403020204" pitchFamily="34" charset="0"/>
              </a:rPr>
              <a:t>an </a:t>
            </a:r>
            <a:r>
              <a:rPr lang="en-AU" sz="1200" b="1" dirty="0">
                <a:solidFill>
                  <a:srgbClr val="313131"/>
                </a:solidFill>
                <a:latin typeface="Source Sans Pro" panose="020B0503030403020204" pitchFamily="34" charset="0"/>
              </a:rPr>
              <a:t>Acknowledgement of Consent form </a:t>
            </a:r>
            <a:r>
              <a:rPr lang="en-AU" sz="1200" dirty="0">
                <a:solidFill>
                  <a:srgbClr val="313131"/>
                </a:solidFill>
                <a:latin typeface="Source Sans Pro" panose="020B0503030403020204" pitchFamily="34" charset="0"/>
              </a:rPr>
              <a:t>completed by the tree/landowner</a:t>
            </a:r>
          </a:p>
          <a:p>
            <a:pPr marL="342900" indent="-342900" fontAlgn="base">
              <a:spcAft>
                <a:spcPts val="800"/>
              </a:spcAft>
              <a:buClr>
                <a:srgbClr val="6C972C"/>
              </a:buClr>
              <a:buFont typeface="Arial" panose="020B0604020202020204" pitchFamily="34" charset="0"/>
              <a:buChar char="•"/>
            </a:pPr>
            <a:r>
              <a:rPr lang="en-AU" sz="1200" dirty="0">
                <a:solidFill>
                  <a:srgbClr val="313131"/>
                </a:solidFill>
                <a:latin typeface="Source Sans Pro" panose="020B0503030403020204" pitchFamily="34" charset="0"/>
              </a:rPr>
              <a:t>an </a:t>
            </a:r>
            <a:r>
              <a:rPr lang="en-AU" sz="1200" b="1" dirty="0">
                <a:solidFill>
                  <a:srgbClr val="313131"/>
                </a:solidFill>
                <a:latin typeface="Source Sans Pro" panose="020B0503030403020204" pitchFamily="34" charset="0"/>
              </a:rPr>
              <a:t>email from your client </a:t>
            </a:r>
            <a:r>
              <a:rPr lang="en-AU" sz="1200" dirty="0">
                <a:solidFill>
                  <a:srgbClr val="313131"/>
                </a:solidFill>
                <a:latin typeface="Source Sans Pro" panose="020B0503030403020204" pitchFamily="34" charset="0"/>
              </a:rPr>
              <a:t>(attached as a screenshot or copy), or</a:t>
            </a:r>
          </a:p>
          <a:p>
            <a:pPr marL="342900" indent="-342900" fontAlgn="base">
              <a:spcAft>
                <a:spcPts val="800"/>
              </a:spcAft>
              <a:buClr>
                <a:srgbClr val="6C972C"/>
              </a:buClr>
              <a:buFont typeface="Arial" panose="020B0604020202020204" pitchFamily="34" charset="0"/>
              <a:buChar char="•"/>
            </a:pPr>
            <a:r>
              <a:rPr lang="en-AU" sz="1200" b="0" i="0" dirty="0">
                <a:solidFill>
                  <a:srgbClr val="313131"/>
                </a:solidFill>
                <a:effectLst/>
                <a:latin typeface="Source Sans Pro" panose="020B0503030403020204" pitchFamily="34" charset="0"/>
              </a:rPr>
              <a:t>a </a:t>
            </a:r>
            <a:r>
              <a:rPr lang="en-AU" sz="1200" b="1" i="0" dirty="0">
                <a:solidFill>
                  <a:srgbClr val="313131"/>
                </a:solidFill>
                <a:effectLst/>
                <a:latin typeface="Source Sans Pro" panose="020B0503030403020204" pitchFamily="34" charset="0"/>
              </a:rPr>
              <a:t>quote </a:t>
            </a:r>
            <a:r>
              <a:rPr lang="en-AU" sz="1200" b="0" i="0" dirty="0">
                <a:solidFill>
                  <a:srgbClr val="313131"/>
                </a:solidFill>
                <a:effectLst/>
                <a:latin typeface="Source Sans Pro" panose="020B0503030403020204" pitchFamily="34" charset="0"/>
              </a:rPr>
              <a:t>provided by you to the client and signed by the client.</a:t>
            </a:r>
          </a:p>
          <a:p>
            <a:pPr marL="342900" indent="-342900" fontAlgn="base">
              <a:spcAft>
                <a:spcPts val="800"/>
              </a:spcAft>
              <a:buClr>
                <a:srgbClr val="6C972C"/>
              </a:buClr>
              <a:buFont typeface="Arial" panose="020B0604020202020204" pitchFamily="34" charset="0"/>
              <a:buChar char="•"/>
            </a:pPr>
            <a:endParaRPr lang="en-AU" sz="1200" b="0" i="0" dirty="0">
              <a:solidFill>
                <a:srgbClr val="313131"/>
              </a:solidFill>
              <a:effectLst/>
              <a:latin typeface="Source Sans Pro" panose="020B0503030403020204" pitchFamily="34" charset="0"/>
            </a:endParaRPr>
          </a:p>
          <a:p>
            <a:pPr marL="0" indent="0" fontAlgn="base">
              <a:spcAft>
                <a:spcPts val="800"/>
              </a:spcAft>
              <a:buClr>
                <a:srgbClr val="6C972C"/>
              </a:buClr>
              <a:buFont typeface="Arial" panose="020B0604020202020204" pitchFamily="34" charset="0"/>
              <a:buNone/>
            </a:pPr>
            <a:r>
              <a:rPr lang="en-AU" sz="1800" dirty="0">
                <a:effectLst/>
                <a:latin typeface="Segoe UI" panose="020B0502040204020203" pitchFamily="34" charset="0"/>
              </a:rPr>
              <a:t>Instructions on obtaining appropriate consent from clients is available on our website</a:t>
            </a:r>
            <a:endParaRPr lang="en-AU" sz="1200" b="0" i="0" dirty="0">
              <a:solidFill>
                <a:srgbClr val="313131"/>
              </a:solidFill>
              <a:effectLst/>
              <a:latin typeface="Source Sans Pro" panose="020B0503030403020204" pitchFamily="34" charset="0"/>
            </a:endParaRPr>
          </a:p>
          <a:p>
            <a:pPr marL="0" indent="0" fontAlgn="base">
              <a:spcAft>
                <a:spcPts val="800"/>
              </a:spcAft>
              <a:buClr>
                <a:srgbClr val="6C972C"/>
              </a:buClr>
              <a:buFont typeface="Arial" panose="020B0604020202020204" pitchFamily="34" charset="0"/>
              <a:buNone/>
            </a:pPr>
            <a:endParaRPr lang="en-AU" sz="1200" dirty="0">
              <a:solidFill>
                <a:srgbClr val="313131"/>
              </a:solidFill>
              <a:latin typeface="Source Sans Pro" panose="020B0503030403020204" pitchFamily="34" charset="0"/>
            </a:endParaRPr>
          </a:p>
          <a:p>
            <a:pPr marL="177795" indent="-177795" defTabSz="948243">
              <a:buFont typeface="Arial" panose="020B0604020202020204" pitchFamily="34" charset="0"/>
              <a:buChar char="•"/>
              <a:defRPr/>
            </a:pPr>
            <a:endParaRPr lang="en-AU" dirty="0"/>
          </a:p>
          <a:p>
            <a:pPr marL="177795" indent="-177795" defTabSz="948243">
              <a:buFont typeface="Arial" panose="020B0604020202020204" pitchFamily="34" charset="0"/>
              <a:buChar char="•"/>
              <a:defRPr/>
            </a:pPr>
            <a:r>
              <a:rPr lang="en-AU" dirty="0"/>
              <a:t>The assessment of Tree Activity Applications can take up to 35 working days. The processing time may be extended if applicants do not provide all information required.</a:t>
            </a:r>
          </a:p>
          <a:p>
            <a:pPr marL="177795" indent="-177795" defTabSz="948243">
              <a:buFont typeface="Arial" panose="020B0604020202020204" pitchFamily="34" charset="0"/>
              <a:buChar char="•"/>
              <a:defRPr/>
            </a:pPr>
            <a:r>
              <a:rPr lang="en-AU" dirty="0"/>
              <a:t>There is no cost associated with submitting a Tree Activity Application.</a:t>
            </a:r>
          </a:p>
          <a:p>
            <a:pPr marL="177795" indent="-177795" defTabSz="948243">
              <a:buFont typeface="Arial" panose="020B0604020202020204" pitchFamily="34" charset="0"/>
              <a:buChar char="•"/>
              <a:defRPr/>
            </a:pPr>
            <a:r>
              <a:rPr lang="en-AU" dirty="0">
                <a:solidFill>
                  <a:srgbClr val="313131"/>
                </a:solidFill>
              </a:rPr>
              <a:t>Some applicants may also need to submit a shadow diagram, pruning plan or/and a Tree Management Plan.</a:t>
            </a:r>
          </a:p>
          <a:p>
            <a:pPr marL="177795" indent="-177795" defTabSz="948243">
              <a:buFont typeface="Arial" panose="020B0604020202020204" pitchFamily="34" charset="0"/>
              <a:buChar char="•"/>
              <a:defRPr/>
            </a:pPr>
            <a:endParaRPr lang="en-AU" dirty="0"/>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10</a:t>
            </a:fld>
            <a:endParaRPr lang="en-AU"/>
          </a:p>
        </p:txBody>
      </p:sp>
    </p:spTree>
    <p:extLst>
      <p:ext uri="{BB962C8B-B14F-4D97-AF65-F5344CB8AC3E}">
        <p14:creationId xmlns:p14="http://schemas.microsoft.com/office/powerpoint/2010/main" val="408828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5" indent="-177795" defTabSz="948243">
              <a:buFont typeface="Arial" panose="020B0604020202020204" pitchFamily="34" charset="0"/>
              <a:buChar char="•"/>
              <a:defRPr/>
            </a:pPr>
            <a:r>
              <a:rPr lang="en-AU" dirty="0"/>
              <a:t>All Development Applications and driveway and building applications that could potentially impact on a protected tree must now include a Tree Management Plan. </a:t>
            </a:r>
          </a:p>
          <a:p>
            <a:pPr marL="177795" indent="-177795" defTabSz="948243">
              <a:buFont typeface="Arial" panose="020B0604020202020204" pitchFamily="34" charset="0"/>
              <a:buChar char="•"/>
              <a:defRPr/>
            </a:pPr>
            <a:r>
              <a:rPr lang="en-AU" dirty="0"/>
              <a:t>Both public and protected private trees can be shown on the same Tree Management Plan.</a:t>
            </a:r>
          </a:p>
          <a:p>
            <a:pPr marL="177795" indent="-177795" defTabSz="948243">
              <a:buFont typeface="Arial" panose="020B0604020202020204" pitchFamily="34" charset="0"/>
              <a:buChar char="•"/>
              <a:defRPr/>
            </a:pPr>
            <a:r>
              <a:rPr lang="en-AU" dirty="0"/>
              <a:t>Applicants would be permitted to commence works on or within the Tree Protection Zone only after receipt of: </a:t>
            </a:r>
          </a:p>
          <a:p>
            <a:pPr marL="651917" lvl="1" indent="-177795" defTabSz="948243">
              <a:buFont typeface="Arial" panose="020B0604020202020204" pitchFamily="34" charset="0"/>
              <a:buChar char="•"/>
              <a:defRPr/>
            </a:pPr>
            <a:r>
              <a:rPr lang="en-AU" dirty="0"/>
              <a:t>a signed Canopy Contribution Agreement (for trees which are being removed), and/or </a:t>
            </a:r>
          </a:p>
          <a:p>
            <a:pPr marL="651917" lvl="1" indent="-177795" defTabSz="948243">
              <a:buFont typeface="Arial" panose="020B0604020202020204" pitchFamily="34" charset="0"/>
              <a:buChar char="•"/>
              <a:defRPr/>
            </a:pPr>
            <a:r>
              <a:rPr lang="en-AU" dirty="0"/>
              <a:t>an approved Tree Management Plan and, </a:t>
            </a:r>
            <a:r>
              <a:rPr lang="en-AU" dirty="0">
                <a:solidFill>
                  <a:srgbClr val="FF0000"/>
                </a:solidFill>
              </a:rPr>
              <a:t>if applicable, a </a:t>
            </a:r>
            <a:r>
              <a:rPr lang="en-AU" dirty="0"/>
              <a:t>Bond Agreement (for trees which are being retained). </a:t>
            </a:r>
          </a:p>
          <a:p>
            <a:pPr marL="177795" indent="-177795" defTabSz="948243">
              <a:buFont typeface="Arial" panose="020B0604020202020204" pitchFamily="34" charset="0"/>
              <a:buChar char="•"/>
              <a:defRPr/>
            </a:pPr>
            <a:r>
              <a:rPr lang="en-AU" dirty="0"/>
              <a:t>Tree Management Plans submitted as part of a Development Application will be assessed during the statutory timeframes for the Development Application process. </a:t>
            </a:r>
          </a:p>
          <a:p>
            <a:pPr marL="177795" indent="-177795" defTabSz="948243">
              <a:buFont typeface="Arial" panose="020B0604020202020204" pitchFamily="34" charset="0"/>
              <a:buChar char="•"/>
              <a:defRPr/>
            </a:pPr>
            <a:r>
              <a:rPr lang="en-AU" dirty="0"/>
              <a:t>We will be monitoring the timeliness of new processes as we implement them so that we can identify potential issues. </a:t>
            </a:r>
          </a:p>
          <a:p>
            <a:pPr marL="177795" indent="-177795" defTabSz="948243">
              <a:buFont typeface="Arial" panose="020B0604020202020204" pitchFamily="34" charset="0"/>
              <a:buChar char="•"/>
              <a:defRPr/>
            </a:pPr>
            <a:endParaRPr lang="en-AU" dirty="0"/>
          </a:p>
          <a:p>
            <a:pPr marL="177795" indent="-177795" defTabSz="948243">
              <a:buFont typeface="Arial" panose="020B0604020202020204" pitchFamily="34" charset="0"/>
              <a:buChar char="•"/>
              <a:defRPr/>
            </a:pPr>
            <a:r>
              <a:rPr lang="en-AU" dirty="0"/>
              <a:t>Tree Management Plans may be used to identify trees requiring bonds, to ensure trees are valued and protected from nearby construction works so they can continue providing benefits to the surrounding community and enhance the value of the project</a:t>
            </a:r>
          </a:p>
          <a:p>
            <a:pPr marL="177795" indent="-177795" defTabSz="948243">
              <a:buFont typeface="Arial" panose="020B0604020202020204" pitchFamily="34" charset="0"/>
              <a:buChar char="•"/>
              <a:defRPr/>
            </a:pPr>
            <a:r>
              <a:rPr lang="en-AU" dirty="0"/>
              <a:t>Where there are trees requiring bonds, the applicant will be required to enter into a bond agreement and pay a bond.</a:t>
            </a:r>
          </a:p>
          <a:p>
            <a:pPr marL="177795" indent="-177795" defTabSz="948243">
              <a:buFont typeface="Arial" panose="020B0604020202020204" pitchFamily="34" charset="0"/>
              <a:buChar char="•"/>
              <a:defRPr/>
            </a:pPr>
            <a:r>
              <a:rPr lang="en-AU" dirty="0"/>
              <a:t>Prior to the establishment of a bond agreement, the applicant will need to supply an initial condition report of the tree.</a:t>
            </a:r>
          </a:p>
          <a:p>
            <a:pPr marL="177795" indent="-177795" defTabSz="948243">
              <a:buFont typeface="Arial" panose="020B0604020202020204" pitchFamily="34" charset="0"/>
              <a:buChar char="•"/>
              <a:defRPr/>
            </a:pPr>
            <a:r>
              <a:rPr lang="en-AU" dirty="0"/>
              <a:t>The minimum bond amount will be the calculated benefit of the tree canopy or $3,000 (whichever is greater). The maximum amount will be three times the calculated benefit (for exceptional trees and trees at high risk of damage).</a:t>
            </a:r>
          </a:p>
          <a:p>
            <a:pPr marL="177795" indent="-177795" defTabSz="948243">
              <a:buFont typeface="Arial" panose="020B0604020202020204" pitchFamily="34" charset="0"/>
              <a:buChar char="•"/>
              <a:defRPr/>
            </a:pPr>
            <a:endParaRPr lang="en-AU" dirty="0"/>
          </a:p>
        </p:txBody>
      </p:sp>
      <p:sp>
        <p:nvSpPr>
          <p:cNvPr id="4" name="Header Placeholder 3"/>
          <p:cNvSpPr>
            <a:spLocks noGrp="1"/>
          </p:cNvSpPr>
          <p:nvPr>
            <p:ph type="hdr" sz="quarter"/>
          </p:nvPr>
        </p:nvSpPr>
        <p:spPr/>
        <p:txBody>
          <a:bodyPr/>
          <a:lstStyle/>
          <a:p>
            <a:r>
              <a:rPr lang="en-AU"/>
              <a:t>In Confidence</a:t>
            </a:r>
          </a:p>
        </p:txBody>
      </p:sp>
      <p:sp>
        <p:nvSpPr>
          <p:cNvPr id="5" name="Slide Number Placeholder 4"/>
          <p:cNvSpPr>
            <a:spLocks noGrp="1"/>
          </p:cNvSpPr>
          <p:nvPr>
            <p:ph type="sldNum" sz="quarter" idx="5"/>
          </p:nvPr>
        </p:nvSpPr>
        <p:spPr/>
        <p:txBody>
          <a:bodyPr/>
          <a:lstStyle/>
          <a:p>
            <a:fld id="{C9C64596-FC77-43C9-B830-D85253845EA8}" type="slidenum">
              <a:rPr lang="en-AU" smtClean="0"/>
              <a:t>11</a:t>
            </a:fld>
            <a:endParaRPr lang="en-AU"/>
          </a:p>
        </p:txBody>
      </p:sp>
    </p:spTree>
    <p:extLst>
      <p:ext uri="{BB962C8B-B14F-4D97-AF65-F5344CB8AC3E}">
        <p14:creationId xmlns:p14="http://schemas.microsoft.com/office/powerpoint/2010/main" val="163362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52D8-54BC-BA40-A8FA-F5AF1E01B9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B2A9695-3E17-2B80-8781-8B7C62194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A48DB8-2392-6A37-3132-C67F1CAD0DAC}"/>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5" name="Footer Placeholder 4">
            <a:extLst>
              <a:ext uri="{FF2B5EF4-FFF2-40B4-BE49-F238E27FC236}">
                <a16:creationId xmlns:a16="http://schemas.microsoft.com/office/drawing/2014/main" id="{83B65E1A-9DC0-8BCE-895C-464FED3AB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35041-2F1C-CA4D-3579-84E2D53E3567}"/>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5424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3212-CC04-BEE3-C790-4784B407C9C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79FE49-140D-93E6-AD6E-13F0176584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35A189-37A5-4B14-D657-7283DAAD76A2}"/>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5" name="Footer Placeholder 4">
            <a:extLst>
              <a:ext uri="{FF2B5EF4-FFF2-40B4-BE49-F238E27FC236}">
                <a16:creationId xmlns:a16="http://schemas.microsoft.com/office/drawing/2014/main" id="{8BE297E0-2200-6F11-8460-F448B7D5F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5429B-DBD0-66EA-7C7A-4423629E9D7B}"/>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56255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D43ED-DCBF-4E6B-310A-305D8FE4D2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4D9E7-EB1E-092A-BBC4-7DA9FF9DFA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082AC5-822F-F1E7-66BA-2422E3BD1065}"/>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5" name="Footer Placeholder 4">
            <a:extLst>
              <a:ext uri="{FF2B5EF4-FFF2-40B4-BE49-F238E27FC236}">
                <a16:creationId xmlns:a16="http://schemas.microsoft.com/office/drawing/2014/main" id="{DF556BAD-CD54-2CD8-BD3C-E276BFCB6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D81B9-620A-5235-361A-99242515CA61}"/>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259247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E053-9D2A-3ACE-659F-4D5B3EDF03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8E6B3-8E37-166E-859C-E8D978E304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999AAB-3D2E-950D-F9B0-F4B2D1F5B1ED}"/>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5" name="Footer Placeholder 4">
            <a:extLst>
              <a:ext uri="{FF2B5EF4-FFF2-40B4-BE49-F238E27FC236}">
                <a16:creationId xmlns:a16="http://schemas.microsoft.com/office/drawing/2014/main" id="{F7928C26-BEB7-5DA9-D964-2E4641E6C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E2AAF-4135-F999-2D80-4A726EB9E43D}"/>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324530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50C-D5D5-E6E2-9D65-259F659557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D178D1-B48F-E2CE-E9EA-89590B2ED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96FFAD-2A3D-3274-0987-8FF3BAD79D46}"/>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5" name="Footer Placeholder 4">
            <a:extLst>
              <a:ext uri="{FF2B5EF4-FFF2-40B4-BE49-F238E27FC236}">
                <a16:creationId xmlns:a16="http://schemas.microsoft.com/office/drawing/2014/main" id="{AC6AAA40-B6EE-8D29-8A0E-628941388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79795-E65C-F158-A30F-97270329F644}"/>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152304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7393-12FF-1654-576A-167C31C4C5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E3087D-ED97-530F-3092-6443E6D323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6FA272-5D78-CC8A-36A7-17856A756C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939AD36-0B38-7D4F-D59C-AE4B0B1A15E0}"/>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6" name="Footer Placeholder 5">
            <a:extLst>
              <a:ext uri="{FF2B5EF4-FFF2-40B4-BE49-F238E27FC236}">
                <a16:creationId xmlns:a16="http://schemas.microsoft.com/office/drawing/2014/main" id="{3CE9598B-0C4C-F1AF-2545-7084C14F4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E63EB-2393-D0B3-DE20-27BB5C968EC4}"/>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401757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8106-DAB7-F757-EFA2-3927B122117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F5DCA7-4102-ABD4-7EBD-E08D9949E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4F93EC-3FFC-C477-CAF3-3065714BF1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44C283-49ED-8EB9-5473-95C2F30E2B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509575-72C8-7372-B5D8-78AC1ABBD3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8C202EA-E063-D110-5371-2E92623E67D4}"/>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8" name="Footer Placeholder 7">
            <a:extLst>
              <a:ext uri="{FF2B5EF4-FFF2-40B4-BE49-F238E27FC236}">
                <a16:creationId xmlns:a16="http://schemas.microsoft.com/office/drawing/2014/main" id="{98D68876-70A1-D1B4-5BBB-CD7FC66007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984AFE-11E4-79DC-216B-F2EA339D2268}"/>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386551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7DAE-B9AC-2C8F-F245-676A7A8CDF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771D3F6-A3A0-FEDD-F8B7-555049775CB3}"/>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4" name="Footer Placeholder 3">
            <a:extLst>
              <a:ext uri="{FF2B5EF4-FFF2-40B4-BE49-F238E27FC236}">
                <a16:creationId xmlns:a16="http://schemas.microsoft.com/office/drawing/2014/main" id="{0CD1BA8A-8406-ED1E-C210-B43BBA76E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B6A536-1CB6-074C-B7E1-95B9B7043FBD}"/>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70765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870B5-DEBB-928D-B0AC-3AF2326B86E3}"/>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3" name="Footer Placeholder 2">
            <a:extLst>
              <a:ext uri="{FF2B5EF4-FFF2-40B4-BE49-F238E27FC236}">
                <a16:creationId xmlns:a16="http://schemas.microsoft.com/office/drawing/2014/main" id="{579B57A3-D5B8-92C2-E3F2-5E451C5D7F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C77F4-99A3-39CB-0705-698F5E6D4EA5}"/>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162616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20A5-6988-190E-8DD5-74FB7C7D92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DA3105-0051-8973-A7CA-4C4F3E1EE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66D47FA-2F9E-0F43-29AA-0D9639657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F67688-F739-3D5A-3EE0-8FE0711905E7}"/>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6" name="Footer Placeholder 5">
            <a:extLst>
              <a:ext uri="{FF2B5EF4-FFF2-40B4-BE49-F238E27FC236}">
                <a16:creationId xmlns:a16="http://schemas.microsoft.com/office/drawing/2014/main" id="{E2A0934D-1140-8B3A-1A18-AD3AD3610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288AD-6509-1951-0C7D-B950024E69AB}"/>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383222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6B2F-BA6E-7853-D885-760F4C3B10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55077FD-DEAC-FF56-63F1-3CD07EBCD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99FA8-A73B-1666-4514-EC6B1FE6A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2814CE-E8EA-BD25-6E28-E35FB8C9BA5D}"/>
              </a:ext>
            </a:extLst>
          </p:cNvPr>
          <p:cNvSpPr>
            <a:spLocks noGrp="1"/>
          </p:cNvSpPr>
          <p:nvPr>
            <p:ph type="dt" sz="half" idx="10"/>
          </p:nvPr>
        </p:nvSpPr>
        <p:spPr/>
        <p:txBody>
          <a:bodyPr/>
          <a:lstStyle/>
          <a:p>
            <a:fld id="{FD2E21C1-2BCF-454F-8986-1C68EE2E84E8}" type="datetimeFigureOut">
              <a:rPr lang="en-US" smtClean="0"/>
              <a:t>4/3/2024</a:t>
            </a:fld>
            <a:endParaRPr lang="en-US"/>
          </a:p>
        </p:txBody>
      </p:sp>
      <p:sp>
        <p:nvSpPr>
          <p:cNvPr id="6" name="Footer Placeholder 5">
            <a:extLst>
              <a:ext uri="{FF2B5EF4-FFF2-40B4-BE49-F238E27FC236}">
                <a16:creationId xmlns:a16="http://schemas.microsoft.com/office/drawing/2014/main" id="{3AA49E76-F9A3-F5E0-D9E5-1A54785FA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2B31F-B9E8-088C-C932-32FC924CB424}"/>
              </a:ext>
            </a:extLst>
          </p:cNvPr>
          <p:cNvSpPr>
            <a:spLocks noGrp="1"/>
          </p:cNvSpPr>
          <p:nvPr>
            <p:ph type="sldNum" sz="quarter" idx="12"/>
          </p:nvPr>
        </p:nvSpPr>
        <p:spPr/>
        <p:txBody>
          <a:bodyPr/>
          <a:lstStyle/>
          <a:p>
            <a:fld id="{352B037A-660A-0646-9284-D7002B494A60}" type="slidenum">
              <a:rPr lang="en-US" smtClean="0"/>
              <a:t>‹#›</a:t>
            </a:fld>
            <a:endParaRPr lang="en-US"/>
          </a:p>
        </p:txBody>
      </p:sp>
    </p:spTree>
    <p:extLst>
      <p:ext uri="{BB962C8B-B14F-4D97-AF65-F5344CB8AC3E}">
        <p14:creationId xmlns:p14="http://schemas.microsoft.com/office/powerpoint/2010/main" val="408704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BE9ED-29E5-0A72-C21D-0D4B6951F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183AFC-7424-1DF3-DEA9-8E23BC920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906B82-8B93-9924-2043-DC86365D7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E21C1-2BCF-454F-8986-1C68EE2E84E8}" type="datetimeFigureOut">
              <a:rPr lang="en-US" smtClean="0"/>
              <a:t>4/3/2024</a:t>
            </a:fld>
            <a:endParaRPr lang="en-US"/>
          </a:p>
        </p:txBody>
      </p:sp>
      <p:sp>
        <p:nvSpPr>
          <p:cNvPr id="5" name="Footer Placeholder 4">
            <a:extLst>
              <a:ext uri="{FF2B5EF4-FFF2-40B4-BE49-F238E27FC236}">
                <a16:creationId xmlns:a16="http://schemas.microsoft.com/office/drawing/2014/main" id="{45306CEF-AAEE-340B-0540-09FB33FD5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CA7578-DEB2-36CF-15AB-5ECC2AA63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B037A-660A-0646-9284-D7002B494A60}" type="slidenum">
              <a:rPr lang="en-US" smtClean="0"/>
              <a:t>‹#›</a:t>
            </a:fld>
            <a:endParaRPr lang="en-US"/>
          </a:p>
        </p:txBody>
      </p:sp>
    </p:spTree>
    <p:extLst>
      <p:ext uri="{BB962C8B-B14F-4D97-AF65-F5344CB8AC3E}">
        <p14:creationId xmlns:p14="http://schemas.microsoft.com/office/powerpoint/2010/main" val="29172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tmapi.act.gov.au/" TargetMode="External"/><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treeprotection@act.gov.au" TargetMode="External"/><Relationship Id="rId5" Type="http://schemas.openxmlformats.org/officeDocument/2006/relationships/hyperlink" Target="https://www.cityservices.act.gov.au/trees-and-nature/trees/canopy-cover" TargetMode="External"/><Relationship Id="rId4" Type="http://schemas.openxmlformats.org/officeDocument/2006/relationships/hyperlink" Target="http://www.act.gov.au/treeprotectio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blue rectangular sign with white text&#10;&#10;Description automatically generated">
            <a:extLst>
              <a:ext uri="{FF2B5EF4-FFF2-40B4-BE49-F238E27FC236}">
                <a16:creationId xmlns:a16="http://schemas.microsoft.com/office/drawing/2014/main" id="{8583A453-B448-5AC9-0B2F-26D9FD3B7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17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C9E39EC-3119-BB94-D369-5F2487FD30AB}"/>
              </a:ext>
            </a:extLst>
          </p:cNvPr>
          <p:cNvSpPr>
            <a:spLocks noGrp="1"/>
          </p:cNvSpPr>
          <p:nvPr>
            <p:ph idx="1"/>
          </p:nvPr>
        </p:nvSpPr>
        <p:spPr>
          <a:xfrm>
            <a:off x="677334" y="994841"/>
            <a:ext cx="11013194" cy="1472862"/>
          </a:xfrm>
        </p:spPr>
        <p:txBody>
          <a:bodyPr numCol="1" spcCol="360000">
            <a:noAutofit/>
          </a:bodyPr>
          <a:lstStyle/>
          <a:p>
            <a:pPr marL="0" lvl="1" indent="0" fontAlgn="base">
              <a:lnSpc>
                <a:spcPct val="100000"/>
              </a:lnSpc>
              <a:spcBef>
                <a:spcPts val="600"/>
              </a:spcBef>
              <a:spcAft>
                <a:spcPts val="600"/>
              </a:spcAft>
              <a:buClr>
                <a:srgbClr val="6C972C"/>
              </a:buClr>
              <a:buNone/>
            </a:pPr>
            <a:r>
              <a:rPr lang="en-AU" sz="2800" b="1" dirty="0">
                <a:solidFill>
                  <a:srgbClr val="313131"/>
                </a:solidFill>
                <a:latin typeface="Source Sans Pro" panose="020B0503030403020204" pitchFamily="34" charset="0"/>
              </a:rPr>
              <a:t>Any person or entity can complete an online tree activity application if they plan to undertake any works on a protected tree or undertake work within its tree protection zone.</a:t>
            </a:r>
          </a:p>
        </p:txBody>
      </p:sp>
      <p:sp>
        <p:nvSpPr>
          <p:cNvPr id="11" name="Title 1">
            <a:extLst>
              <a:ext uri="{FF2B5EF4-FFF2-40B4-BE49-F238E27FC236}">
                <a16:creationId xmlns:a16="http://schemas.microsoft.com/office/drawing/2014/main" id="{A6EE127A-5C12-8BAF-68CB-F7CC9CB6D050}"/>
              </a:ext>
            </a:extLst>
          </p:cNvPr>
          <p:cNvSpPr txBox="1">
            <a:spLocks/>
          </p:cNvSpPr>
          <p:nvPr/>
        </p:nvSpPr>
        <p:spPr>
          <a:xfrm>
            <a:off x="677334" y="338977"/>
            <a:ext cx="9918948" cy="88022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solidFill>
                  <a:srgbClr val="2E4E0D"/>
                </a:solidFill>
                <a:latin typeface="Montserrat" pitchFamily="2" charset="77"/>
              </a:rPr>
              <a:t>Tree activity applications </a:t>
            </a:r>
          </a:p>
        </p:txBody>
      </p:sp>
      <p:cxnSp>
        <p:nvCxnSpPr>
          <p:cNvPr id="8" name="Straight Connector 7">
            <a:extLst>
              <a:ext uri="{FF2B5EF4-FFF2-40B4-BE49-F238E27FC236}">
                <a16:creationId xmlns:a16="http://schemas.microsoft.com/office/drawing/2014/main" id="{8D4E8341-E035-CD2A-22CD-2E65BD3D4814}"/>
              </a:ext>
            </a:extLst>
          </p:cNvPr>
          <p:cNvCxnSpPr>
            <a:cxnSpLocks/>
          </p:cNvCxnSpPr>
          <p:nvPr/>
        </p:nvCxnSpPr>
        <p:spPr>
          <a:xfrm>
            <a:off x="677334"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40CE32-4C26-E250-1021-EF87D812EECC}"/>
              </a:ext>
            </a:extLst>
          </p:cNvPr>
          <p:cNvSpPr txBox="1"/>
          <p:nvPr/>
        </p:nvSpPr>
        <p:spPr>
          <a:xfrm>
            <a:off x="6505074" y="2467704"/>
            <a:ext cx="5486400" cy="2144177"/>
          </a:xfrm>
          <a:prstGeom prst="rect">
            <a:avLst/>
          </a:prstGeom>
          <a:noFill/>
        </p:spPr>
        <p:txBody>
          <a:bodyPr wrap="square" rtlCol="0">
            <a:spAutoFit/>
          </a:bodyPr>
          <a:lstStyle/>
          <a:p>
            <a:pPr marL="0" indent="0" fontAlgn="base">
              <a:spcAft>
                <a:spcPts val="800"/>
              </a:spcAft>
              <a:buClr>
                <a:srgbClr val="6C972C"/>
              </a:buClr>
              <a:buNone/>
            </a:pPr>
            <a:r>
              <a:rPr lang="en-AU" sz="2400" b="1" dirty="0">
                <a:solidFill>
                  <a:srgbClr val="313131"/>
                </a:solidFill>
                <a:latin typeface="Source Sans Pro" panose="020B0503030403020204" pitchFamily="34" charset="0"/>
              </a:rPr>
              <a:t>Applications need: </a:t>
            </a:r>
          </a:p>
          <a:p>
            <a:pPr marL="800100" lvl="1" indent="-342900" fontAlgn="base">
              <a:spcAft>
                <a:spcPts val="800"/>
              </a:spcAft>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tree owner written consent (the leaseholder of the land)</a:t>
            </a:r>
          </a:p>
          <a:p>
            <a:pPr marL="800100" lvl="1" indent="-342900" fontAlgn="base">
              <a:spcAft>
                <a:spcPts val="800"/>
              </a:spcAft>
              <a:buClr>
                <a:srgbClr val="6C972C"/>
              </a:buClr>
              <a:buFont typeface="Arial" panose="020B0604020202020204" pitchFamily="34" charset="0"/>
              <a:buChar char="•"/>
              <a:tabLst>
                <a:tab pos="0" algn="l"/>
              </a:tabLst>
            </a:pPr>
            <a:r>
              <a:rPr lang="en-AU" sz="2400" dirty="0">
                <a:solidFill>
                  <a:srgbClr val="313131"/>
                </a:solidFill>
                <a:latin typeface="Source Sans Pro" panose="020B0503030403020204" pitchFamily="34" charset="0"/>
              </a:rPr>
              <a:t>details of the activity the applicant intends to undertake</a:t>
            </a:r>
          </a:p>
        </p:txBody>
      </p:sp>
      <p:sp>
        <p:nvSpPr>
          <p:cNvPr id="9" name="TextBox 8">
            <a:extLst>
              <a:ext uri="{FF2B5EF4-FFF2-40B4-BE49-F238E27FC236}">
                <a16:creationId xmlns:a16="http://schemas.microsoft.com/office/drawing/2014/main" id="{548215EB-9EB6-EE4F-3841-80710735255E}"/>
              </a:ext>
            </a:extLst>
          </p:cNvPr>
          <p:cNvSpPr txBox="1"/>
          <p:nvPr/>
        </p:nvSpPr>
        <p:spPr>
          <a:xfrm>
            <a:off x="624630" y="2467704"/>
            <a:ext cx="5471370" cy="2349361"/>
          </a:xfrm>
          <a:prstGeom prst="rect">
            <a:avLst/>
          </a:prstGeom>
          <a:noFill/>
        </p:spPr>
        <p:txBody>
          <a:bodyPr wrap="none" rtlCol="0">
            <a:spAutoFit/>
          </a:bodyPr>
          <a:lstStyle/>
          <a:p>
            <a:pPr marL="0" indent="0" fontAlgn="base">
              <a:spcAft>
                <a:spcPts val="800"/>
              </a:spcAft>
              <a:buClr>
                <a:srgbClr val="6C972C"/>
              </a:buClr>
              <a:buNone/>
            </a:pPr>
            <a:r>
              <a:rPr lang="en-AU" sz="2400" b="1" dirty="0">
                <a:solidFill>
                  <a:srgbClr val="313131"/>
                </a:solidFill>
                <a:latin typeface="Source Sans Pro" panose="020B0503030403020204" pitchFamily="34" charset="0"/>
              </a:rPr>
              <a:t>Works include:</a:t>
            </a:r>
          </a:p>
          <a:p>
            <a:pPr marL="800100" lvl="1" indent="-342900" fontAlgn="base">
              <a:spcAft>
                <a:spcPts val="800"/>
              </a:spcAft>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tree removal</a:t>
            </a:r>
          </a:p>
          <a:p>
            <a:pPr marL="800100" lvl="1" indent="-342900" fontAlgn="base">
              <a:spcAft>
                <a:spcPts val="800"/>
              </a:spcAft>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tree pruning</a:t>
            </a:r>
          </a:p>
          <a:p>
            <a:pPr marL="800100" lvl="1" indent="-342900" fontAlgn="base">
              <a:spcAft>
                <a:spcPts val="800"/>
              </a:spcAft>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utility maintenance or installation</a:t>
            </a:r>
          </a:p>
          <a:p>
            <a:pPr marL="800100" lvl="1" indent="-342900" fontAlgn="base">
              <a:spcAft>
                <a:spcPts val="800"/>
              </a:spcAft>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building or landscape construction</a:t>
            </a:r>
          </a:p>
        </p:txBody>
      </p:sp>
      <p:sp>
        <p:nvSpPr>
          <p:cNvPr id="10" name="TextBox 9">
            <a:extLst>
              <a:ext uri="{FF2B5EF4-FFF2-40B4-BE49-F238E27FC236}">
                <a16:creationId xmlns:a16="http://schemas.microsoft.com/office/drawing/2014/main" id="{E655C3DC-1A18-FA5C-2BB9-4D86677852B9}"/>
              </a:ext>
            </a:extLst>
          </p:cNvPr>
          <p:cNvSpPr txBox="1"/>
          <p:nvPr/>
        </p:nvSpPr>
        <p:spPr>
          <a:xfrm>
            <a:off x="624630" y="4931022"/>
            <a:ext cx="11366844" cy="1569660"/>
          </a:xfrm>
          <a:prstGeom prst="rect">
            <a:avLst/>
          </a:prstGeom>
          <a:noFill/>
        </p:spPr>
        <p:txBody>
          <a:bodyPr wrap="square" rtlCol="0">
            <a:spAutoFit/>
          </a:bodyPr>
          <a:lstStyle/>
          <a:p>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Applicants may need to submit a shadow diagram, pruning plan and/or </a:t>
            </a:r>
            <a:b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b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a:t>
            </a:r>
            <a:r>
              <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tree management plan.</a:t>
            </a:r>
          </a:p>
          <a:p>
            <a:endPar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endParaRPr>
          </a:p>
          <a:p>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Instructions on obtaining appropriate </a:t>
            </a:r>
            <a:r>
              <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consent from clients </a:t>
            </a: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is available on the website.</a:t>
            </a:r>
          </a:p>
        </p:txBody>
      </p:sp>
    </p:spTree>
    <p:extLst>
      <p:ext uri="{BB962C8B-B14F-4D97-AF65-F5344CB8AC3E}">
        <p14:creationId xmlns:p14="http://schemas.microsoft.com/office/powerpoint/2010/main" val="381270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7843AA6-D941-3503-7E99-1C382DDFE82B}"/>
              </a:ext>
            </a:extLst>
          </p:cNvPr>
          <p:cNvCxnSpPr>
            <a:cxnSpLocks/>
          </p:cNvCxnSpPr>
          <p:nvPr/>
        </p:nvCxnSpPr>
        <p:spPr>
          <a:xfrm>
            <a:off x="2726053" y="824612"/>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C9E39EC-3119-BB94-D369-5F2487FD30AB}"/>
              </a:ext>
            </a:extLst>
          </p:cNvPr>
          <p:cNvSpPr>
            <a:spLocks noGrp="1"/>
          </p:cNvSpPr>
          <p:nvPr>
            <p:ph idx="1"/>
          </p:nvPr>
        </p:nvSpPr>
        <p:spPr>
          <a:xfrm>
            <a:off x="5108657" y="824612"/>
            <a:ext cx="6611625" cy="5099939"/>
          </a:xfrm>
        </p:spPr>
        <p:txBody>
          <a:bodyPr anchor="ctr">
            <a:noAutofit/>
          </a:bodyPr>
          <a:lstStyle/>
          <a:p>
            <a:pPr marL="0" lvl="1" indent="0" fontAlgn="base">
              <a:spcBef>
                <a:spcPts val="1000"/>
              </a:spcBef>
              <a:spcAft>
                <a:spcPts val="800"/>
              </a:spcAft>
              <a:buClr>
                <a:srgbClr val="6C972C"/>
              </a:buClr>
              <a:buNone/>
            </a:pPr>
            <a:r>
              <a:rPr lang="en-AU" sz="2500" b="1" dirty="0">
                <a:solidFill>
                  <a:srgbClr val="313131"/>
                </a:solidFill>
                <a:latin typeface="Source Sans Pro" panose="020B0503030403020204" pitchFamily="34" charset="0"/>
              </a:rPr>
              <a:t>ACT Government processes, such as development, building or driveway applications, must now include a:</a:t>
            </a:r>
          </a:p>
          <a:p>
            <a:pPr marL="457200" lvl="1" indent="-457200" fontAlgn="base">
              <a:spcBef>
                <a:spcPts val="1000"/>
              </a:spcBef>
              <a:spcAft>
                <a:spcPts val="800"/>
              </a:spcAft>
              <a:buClr>
                <a:srgbClr val="6C972C"/>
              </a:buClr>
            </a:pPr>
            <a:r>
              <a:rPr lang="en-AU" b="1" dirty="0">
                <a:solidFill>
                  <a:srgbClr val="313131"/>
                </a:solidFill>
                <a:latin typeface="Source Sans Pro" panose="020B0503030403020204" pitchFamily="34" charset="0"/>
              </a:rPr>
              <a:t>tree management plan </a:t>
            </a:r>
            <a:r>
              <a:rPr lang="en-AU" dirty="0">
                <a:solidFill>
                  <a:srgbClr val="313131"/>
                </a:solidFill>
                <a:latin typeface="Source Sans Pro" panose="020B0503030403020204" pitchFamily="34" charset="0"/>
              </a:rPr>
              <a:t>(where protected trees may be impacted).</a:t>
            </a:r>
          </a:p>
          <a:p>
            <a:pPr marL="0" lvl="1" indent="0" fontAlgn="base">
              <a:spcBef>
                <a:spcPts val="1000"/>
              </a:spcBef>
              <a:spcAft>
                <a:spcPts val="800"/>
              </a:spcAft>
              <a:buClr>
                <a:srgbClr val="6C972C"/>
              </a:buClr>
              <a:buNone/>
            </a:pPr>
            <a:r>
              <a:rPr lang="en-AU" sz="2500" dirty="0">
                <a:solidFill>
                  <a:srgbClr val="313131"/>
                </a:solidFill>
                <a:latin typeface="Source Sans Pro" panose="020B0503030403020204" pitchFamily="34" charset="0"/>
              </a:rPr>
              <a:t>Approved processes may result in a:</a:t>
            </a:r>
          </a:p>
          <a:p>
            <a:pPr marL="457200" lvl="1" indent="-457200" fontAlgn="base">
              <a:spcBef>
                <a:spcPts val="1000"/>
              </a:spcBef>
              <a:spcAft>
                <a:spcPts val="800"/>
              </a:spcAft>
              <a:buClr>
                <a:srgbClr val="6C972C"/>
              </a:buClr>
            </a:pPr>
            <a:r>
              <a:rPr lang="en-AU" b="1" dirty="0">
                <a:solidFill>
                  <a:srgbClr val="313131"/>
                </a:solidFill>
                <a:latin typeface="Source Sans Pro" panose="020B0503030403020204" pitchFamily="34" charset="0"/>
              </a:rPr>
              <a:t>canopy contribution agreemen</a:t>
            </a:r>
            <a:r>
              <a:rPr lang="en-AU" dirty="0">
                <a:solidFill>
                  <a:srgbClr val="313131"/>
                </a:solidFill>
                <a:latin typeface="Source Sans Pro" panose="020B0503030403020204" pitchFamily="34" charset="0"/>
              </a:rPr>
              <a:t>t (for trees which have been approved for removal). </a:t>
            </a:r>
          </a:p>
          <a:p>
            <a:pPr marL="457200" lvl="1" indent="-457200" fontAlgn="base">
              <a:spcBef>
                <a:spcPts val="1000"/>
              </a:spcBef>
              <a:spcAft>
                <a:spcPts val="800"/>
              </a:spcAft>
              <a:buClr>
                <a:srgbClr val="6C972C"/>
              </a:buClr>
            </a:pPr>
            <a:r>
              <a:rPr lang="en-AU" b="1" dirty="0">
                <a:solidFill>
                  <a:srgbClr val="313131"/>
                </a:solidFill>
                <a:latin typeface="Source Sans Pro" panose="020B0503030403020204" pitchFamily="34" charset="0"/>
              </a:rPr>
              <a:t>bond agreement </a:t>
            </a:r>
            <a:r>
              <a:rPr lang="en-AU" dirty="0">
                <a:solidFill>
                  <a:srgbClr val="313131"/>
                </a:solidFill>
                <a:latin typeface="Source Sans Pro" panose="020B0503030403020204" pitchFamily="34" charset="0"/>
              </a:rPr>
              <a:t>(for trees being retained).</a:t>
            </a:r>
          </a:p>
        </p:txBody>
      </p:sp>
      <p:pic>
        <p:nvPicPr>
          <p:cNvPr id="3" name="Picture 2" descr="A person on a lift in a tree&#10;&#10;Description automatically generated">
            <a:extLst>
              <a:ext uri="{FF2B5EF4-FFF2-40B4-BE49-F238E27FC236}">
                <a16:creationId xmlns:a16="http://schemas.microsoft.com/office/drawing/2014/main" id="{A501F404-6392-D3D4-BF82-82DC75DA17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966"/>
            <a:ext cx="4556438" cy="5940000"/>
          </a:xfrm>
          <a:prstGeom prst="rect">
            <a:avLst/>
          </a:prstGeom>
          <a:ln>
            <a:noFill/>
          </a:ln>
          <a:effectLst/>
        </p:spPr>
      </p:pic>
      <p:pic>
        <p:nvPicPr>
          <p:cNvPr id="2" name="Picture 1">
            <a:extLst>
              <a:ext uri="{FF2B5EF4-FFF2-40B4-BE49-F238E27FC236}">
                <a16:creationId xmlns:a16="http://schemas.microsoft.com/office/drawing/2014/main" id="{405E91FC-27AA-F1EC-ECAF-38E4C78BF03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
        <p:nvSpPr>
          <p:cNvPr id="5" name="Title 1">
            <a:extLst>
              <a:ext uri="{FF2B5EF4-FFF2-40B4-BE49-F238E27FC236}">
                <a16:creationId xmlns:a16="http://schemas.microsoft.com/office/drawing/2014/main" id="{E9B207CC-DE4C-857C-F021-67224E6F19A9}"/>
              </a:ext>
            </a:extLst>
          </p:cNvPr>
          <p:cNvSpPr>
            <a:spLocks noGrp="1"/>
          </p:cNvSpPr>
          <p:nvPr>
            <p:ph type="title"/>
          </p:nvPr>
        </p:nvSpPr>
        <p:spPr>
          <a:xfrm>
            <a:off x="4913667" y="173884"/>
            <a:ext cx="7278333" cy="855313"/>
          </a:xfrm>
        </p:spPr>
        <p:txBody>
          <a:bodyPr anchor="t">
            <a:noAutofit/>
          </a:bodyPr>
          <a:lstStyle/>
          <a:p>
            <a:r>
              <a:rPr lang="en-AU" sz="4000" dirty="0">
                <a:solidFill>
                  <a:srgbClr val="2E4E0D"/>
                </a:solidFill>
                <a:latin typeface="Montserrat" pitchFamily="2" charset="77"/>
              </a:rPr>
              <a:t>Development applications</a:t>
            </a:r>
          </a:p>
        </p:txBody>
      </p:sp>
    </p:spTree>
    <p:extLst>
      <p:ext uri="{BB962C8B-B14F-4D97-AF65-F5344CB8AC3E}">
        <p14:creationId xmlns:p14="http://schemas.microsoft.com/office/powerpoint/2010/main" val="384028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9E9CCBA-C810-4798-963B-7BDE762C52E0}"/>
              </a:ext>
            </a:extLst>
          </p:cNvPr>
          <p:cNvCxnSpPr>
            <a:cxnSpLocks/>
          </p:cNvCxnSpPr>
          <p:nvPr/>
        </p:nvCxnSpPr>
        <p:spPr>
          <a:xfrm>
            <a:off x="503710" y="951299"/>
            <a:ext cx="10179530"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93996D5-04F9-0284-4315-0268622EC6C5}"/>
              </a:ext>
            </a:extLst>
          </p:cNvPr>
          <p:cNvSpPr txBox="1">
            <a:spLocks/>
          </p:cNvSpPr>
          <p:nvPr/>
        </p:nvSpPr>
        <p:spPr>
          <a:xfrm>
            <a:off x="503710" y="338977"/>
            <a:ext cx="11566370" cy="174914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000" dirty="0">
                <a:solidFill>
                  <a:srgbClr val="2E4E0D"/>
                </a:solidFill>
                <a:latin typeface="Montserrat" pitchFamily="2" charset="77"/>
              </a:rPr>
              <a:t>Development application process</a:t>
            </a:r>
          </a:p>
        </p:txBody>
      </p:sp>
      <p:pic>
        <p:nvPicPr>
          <p:cNvPr id="8" name="Picture 7">
            <a:extLst>
              <a:ext uri="{FF2B5EF4-FFF2-40B4-BE49-F238E27FC236}">
                <a16:creationId xmlns:a16="http://schemas.microsoft.com/office/drawing/2014/main" id="{02CA0E66-56E7-E425-436A-CC9694BE0421}"/>
              </a:ext>
            </a:extLst>
          </p:cNvPr>
          <p:cNvPicPr>
            <a:picLocks noChangeAspect="1"/>
          </p:cNvPicPr>
          <p:nvPr/>
        </p:nvPicPr>
        <p:blipFill>
          <a:blip r:embed="rId3"/>
          <a:stretch>
            <a:fillRect/>
          </a:stretch>
        </p:blipFill>
        <p:spPr>
          <a:xfrm>
            <a:off x="503710" y="1012015"/>
            <a:ext cx="10683240" cy="6009323"/>
          </a:xfrm>
          <a:prstGeom prst="rect">
            <a:avLst/>
          </a:prstGeom>
        </p:spPr>
      </p:pic>
    </p:spTree>
    <p:extLst>
      <p:ext uri="{BB962C8B-B14F-4D97-AF65-F5344CB8AC3E}">
        <p14:creationId xmlns:p14="http://schemas.microsoft.com/office/powerpoint/2010/main" val="164088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BB8599-60A3-D5C9-A74C-651FEEEDEEE3}"/>
              </a:ext>
            </a:extLst>
          </p:cNvPr>
          <p:cNvCxnSpPr>
            <a:cxnSpLocks/>
          </p:cNvCxnSpPr>
          <p:nvPr/>
        </p:nvCxnSpPr>
        <p:spPr>
          <a:xfrm>
            <a:off x="677334"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50B079-BCF7-41F0-91C9-B3CFCECE9381}"/>
              </a:ext>
            </a:extLst>
          </p:cNvPr>
          <p:cNvSpPr>
            <a:spLocks noGrp="1"/>
          </p:cNvSpPr>
          <p:nvPr>
            <p:ph idx="1"/>
          </p:nvPr>
        </p:nvSpPr>
        <p:spPr>
          <a:xfrm>
            <a:off x="677335" y="1194290"/>
            <a:ext cx="7405962" cy="5462540"/>
          </a:xfrm>
        </p:spPr>
        <p:txBody>
          <a:bodyPr anchor="ctr">
            <a:noAutofit/>
          </a:bodyPr>
          <a:lstStyle/>
          <a:p>
            <a:pPr marL="0" lvl="1" indent="0" fontAlgn="base">
              <a:spcBef>
                <a:spcPts val="1000"/>
              </a:spcBef>
              <a:spcAft>
                <a:spcPts val="800"/>
              </a:spcAft>
              <a:buClr>
                <a:srgbClr val="6C972C"/>
              </a:buClr>
              <a:buNone/>
            </a:pPr>
            <a:r>
              <a:rPr lang="en-AU" sz="2800" dirty="0">
                <a:solidFill>
                  <a:srgbClr val="313131"/>
                </a:solidFill>
                <a:latin typeface="Source Sans Pro" panose="020B0503030403020204" pitchFamily="34" charset="0"/>
              </a:rPr>
              <a:t>A</a:t>
            </a:r>
            <a:r>
              <a:rPr lang="en-AU" sz="2800" b="1" dirty="0">
                <a:solidFill>
                  <a:srgbClr val="313131"/>
                </a:solidFill>
                <a:latin typeface="Source Sans Pro" panose="020B0503030403020204" pitchFamily="34" charset="0"/>
              </a:rPr>
              <a:t> Tree Management Plan (TMP) </a:t>
            </a:r>
            <a:r>
              <a:rPr lang="en-AU" sz="2800" dirty="0">
                <a:solidFill>
                  <a:srgbClr val="313131"/>
                </a:solidFill>
                <a:latin typeface="Source Sans Pro" panose="020B0503030403020204" pitchFamily="34" charset="0"/>
              </a:rPr>
              <a:t>outlines protection measures to prevent damage occurring to a protected tree during works or access occurring in the tree protection zone. </a:t>
            </a:r>
          </a:p>
          <a:p>
            <a:pPr marL="0" lvl="1" indent="0" fontAlgn="base">
              <a:spcBef>
                <a:spcPts val="1000"/>
              </a:spcBef>
              <a:spcAft>
                <a:spcPts val="800"/>
              </a:spcAft>
              <a:buClr>
                <a:srgbClr val="6C972C"/>
              </a:buClr>
              <a:buNone/>
            </a:pPr>
            <a:r>
              <a:rPr lang="en-AU" sz="2800" dirty="0">
                <a:solidFill>
                  <a:srgbClr val="313131"/>
                </a:solidFill>
                <a:latin typeface="Source Sans Pro" panose="020B0503030403020204" pitchFamily="34" charset="0"/>
              </a:rPr>
              <a:t>TMPs will be </a:t>
            </a:r>
            <a:r>
              <a:rPr lang="en-AU" sz="2800" b="1" dirty="0">
                <a:solidFill>
                  <a:srgbClr val="313131"/>
                </a:solidFill>
                <a:latin typeface="Source Sans Pro" panose="020B0503030403020204" pitchFamily="34" charset="0"/>
              </a:rPr>
              <a:t>mandatory</a:t>
            </a:r>
            <a:r>
              <a:rPr lang="en-AU" sz="2800" dirty="0">
                <a:solidFill>
                  <a:srgbClr val="313131"/>
                </a:solidFill>
                <a:latin typeface="Source Sans Pro" panose="020B0503030403020204" pitchFamily="34" charset="0"/>
              </a:rPr>
              <a:t> for:</a:t>
            </a:r>
          </a:p>
          <a:p>
            <a:pPr marL="274638" lvl="1" indent="-274638" fontAlgn="base">
              <a:spcBef>
                <a:spcPts val="1000"/>
              </a:spcBef>
              <a:spcAft>
                <a:spcPts val="800"/>
              </a:spcAft>
              <a:buClr>
                <a:srgbClr val="6C972C"/>
              </a:buClr>
            </a:pPr>
            <a:r>
              <a:rPr lang="en-AU" dirty="0">
                <a:solidFill>
                  <a:srgbClr val="313131"/>
                </a:solidFill>
                <a:latin typeface="Source Sans Pro" panose="020B0503030403020204" pitchFamily="34" charset="0"/>
              </a:rPr>
              <a:t>any </a:t>
            </a:r>
            <a:r>
              <a:rPr lang="en-AU" b="1" dirty="0">
                <a:solidFill>
                  <a:srgbClr val="313131"/>
                </a:solidFill>
                <a:latin typeface="Source Sans Pro" panose="020B0503030403020204" pitchFamily="34" charset="0"/>
              </a:rPr>
              <a:t>work in a tree protection zone</a:t>
            </a:r>
          </a:p>
          <a:p>
            <a:pPr marL="274638" lvl="1" indent="-274638" fontAlgn="base">
              <a:spcBef>
                <a:spcPts val="1000"/>
              </a:spcBef>
              <a:spcAft>
                <a:spcPts val="800"/>
              </a:spcAft>
              <a:buClr>
                <a:srgbClr val="6C972C"/>
              </a:buClr>
            </a:pPr>
            <a:r>
              <a:rPr lang="en-AU" dirty="0">
                <a:solidFill>
                  <a:srgbClr val="313131"/>
                </a:solidFill>
                <a:latin typeface="Source Sans Pro" panose="020B0503030403020204" pitchFamily="34" charset="0"/>
              </a:rPr>
              <a:t>all </a:t>
            </a:r>
            <a:r>
              <a:rPr lang="en-AU" b="1" dirty="0">
                <a:solidFill>
                  <a:srgbClr val="313131"/>
                </a:solidFill>
                <a:latin typeface="Source Sans Pro" panose="020B0503030403020204" pitchFamily="34" charset="0"/>
              </a:rPr>
              <a:t>development applications with protected trees </a:t>
            </a:r>
            <a:r>
              <a:rPr lang="en-AU" dirty="0">
                <a:solidFill>
                  <a:srgbClr val="313131"/>
                </a:solidFill>
                <a:latin typeface="Source Sans Pro" panose="020B0503030403020204" pitchFamily="34" charset="0"/>
              </a:rPr>
              <a:t>on leased land or adjacent to leased/unleased land</a:t>
            </a:r>
          </a:p>
          <a:p>
            <a:pPr marL="274638" lvl="1" indent="-274638" fontAlgn="base">
              <a:spcBef>
                <a:spcPts val="1000"/>
              </a:spcBef>
              <a:spcAft>
                <a:spcPts val="800"/>
              </a:spcAft>
              <a:buClr>
                <a:srgbClr val="6C972C"/>
              </a:buClr>
            </a:pPr>
            <a:r>
              <a:rPr lang="en-AU" b="1" dirty="0">
                <a:solidFill>
                  <a:srgbClr val="313131"/>
                </a:solidFill>
                <a:latin typeface="Source Sans Pro" panose="020B0503030403020204" pitchFamily="34" charset="0"/>
              </a:rPr>
              <a:t>driveway or building applications </a:t>
            </a:r>
            <a:r>
              <a:rPr lang="en-AU" dirty="0">
                <a:solidFill>
                  <a:srgbClr val="313131"/>
                </a:solidFill>
                <a:latin typeface="Source Sans Pro" panose="020B0503030403020204" pitchFamily="34" charset="0"/>
              </a:rPr>
              <a:t>that may impact a public tree.</a:t>
            </a:r>
          </a:p>
        </p:txBody>
      </p:sp>
      <p:sp>
        <p:nvSpPr>
          <p:cNvPr id="5" name="Title 1">
            <a:extLst>
              <a:ext uri="{FF2B5EF4-FFF2-40B4-BE49-F238E27FC236}">
                <a16:creationId xmlns:a16="http://schemas.microsoft.com/office/drawing/2014/main" id="{77FED466-A3D9-729B-7BF7-FAE4CF8117D1}"/>
              </a:ext>
            </a:extLst>
          </p:cNvPr>
          <p:cNvSpPr txBox="1">
            <a:spLocks/>
          </p:cNvSpPr>
          <p:nvPr/>
        </p:nvSpPr>
        <p:spPr>
          <a:xfrm>
            <a:off x="677334" y="338977"/>
            <a:ext cx="8596668" cy="8553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solidFill>
                  <a:srgbClr val="2E4E0D"/>
                </a:solidFill>
                <a:latin typeface="Montserrat" pitchFamily="2" charset="77"/>
              </a:rPr>
              <a:t>Tree management plans</a:t>
            </a:r>
          </a:p>
        </p:txBody>
      </p:sp>
      <p:pic>
        <p:nvPicPr>
          <p:cNvPr id="2" name="Picture 1" descr="A picture containing tree, outdoor">
            <a:extLst>
              <a:ext uri="{FF2B5EF4-FFF2-40B4-BE49-F238E27FC236}">
                <a16:creationId xmlns:a16="http://schemas.microsoft.com/office/drawing/2014/main" id="{D2D4B1F7-CC98-8BF9-9751-3E2E429F4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834186" y="1500190"/>
            <a:ext cx="6858001" cy="3857626"/>
          </a:xfrm>
          <a:prstGeom prst="rect">
            <a:avLst/>
          </a:prstGeom>
        </p:spPr>
      </p:pic>
    </p:spTree>
    <p:extLst>
      <p:ext uri="{BB962C8B-B14F-4D97-AF65-F5344CB8AC3E}">
        <p14:creationId xmlns:p14="http://schemas.microsoft.com/office/powerpoint/2010/main" val="154735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4792-E82B-6F00-0B7D-96D9A405F310}"/>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53068CB-1A16-2200-B980-477E257A1050}"/>
              </a:ext>
            </a:extLst>
          </p:cNvPr>
          <p:cNvCxnSpPr>
            <a:cxnSpLocks/>
          </p:cNvCxnSpPr>
          <p:nvPr/>
        </p:nvCxnSpPr>
        <p:spPr>
          <a:xfrm>
            <a:off x="677334"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387146-F6DB-8CEC-23DA-63B7F42C61AB}"/>
              </a:ext>
            </a:extLst>
          </p:cNvPr>
          <p:cNvSpPr>
            <a:spLocks noGrp="1"/>
          </p:cNvSpPr>
          <p:nvPr>
            <p:ph idx="1"/>
          </p:nvPr>
        </p:nvSpPr>
        <p:spPr>
          <a:xfrm>
            <a:off x="677334" y="1330295"/>
            <a:ext cx="7521786" cy="5188728"/>
          </a:xfrm>
        </p:spPr>
        <p:txBody>
          <a:bodyPr anchor="ctr">
            <a:noAutofit/>
          </a:bodyPr>
          <a:lstStyle/>
          <a:p>
            <a:pPr marL="0" lvl="1" indent="0" fontAlgn="base">
              <a:spcBef>
                <a:spcPts val="1000"/>
              </a:spcBef>
              <a:spcAft>
                <a:spcPts val="800"/>
              </a:spcAft>
              <a:buClr>
                <a:srgbClr val="6C972C"/>
              </a:buClr>
              <a:buNone/>
            </a:pPr>
            <a:r>
              <a:rPr lang="en-AU" sz="2800" dirty="0">
                <a:solidFill>
                  <a:srgbClr val="313131"/>
                </a:solidFill>
                <a:latin typeface="Source Sans Pro" panose="020B0503030403020204" pitchFamily="34" charset="0"/>
              </a:rPr>
              <a:t>There are different requirements for TMPs depending on the complexity of the project and level of expected impact on the trees and their tree protection zone. </a:t>
            </a:r>
          </a:p>
          <a:p>
            <a:pPr marL="457200" lvl="1" indent="-457200" fontAlgn="base">
              <a:spcBef>
                <a:spcPts val="1000"/>
              </a:spcBef>
              <a:spcAft>
                <a:spcPts val="800"/>
              </a:spcAft>
              <a:buClr>
                <a:srgbClr val="6C972C"/>
              </a:buClr>
            </a:pPr>
            <a:r>
              <a:rPr lang="en-AU" sz="2800" b="1" dirty="0">
                <a:solidFill>
                  <a:srgbClr val="313131"/>
                </a:solidFill>
                <a:latin typeface="Source Sans Pro" panose="020B0503030403020204" pitchFamily="34" charset="0"/>
              </a:rPr>
              <a:t>No/low impact </a:t>
            </a:r>
            <a:r>
              <a:rPr lang="en-AU" sz="2800" dirty="0">
                <a:solidFill>
                  <a:srgbClr val="313131"/>
                </a:solidFill>
                <a:latin typeface="Source Sans Pro" panose="020B0503030403020204" pitchFamily="34" charset="0"/>
              </a:rPr>
              <a:t>– can be completed by a homeowner.</a:t>
            </a:r>
          </a:p>
          <a:p>
            <a:pPr marL="457200" lvl="1" indent="-457200" fontAlgn="base">
              <a:spcBef>
                <a:spcPts val="1000"/>
              </a:spcBef>
              <a:spcAft>
                <a:spcPts val="800"/>
              </a:spcAft>
              <a:buClr>
                <a:srgbClr val="6C972C"/>
              </a:buClr>
            </a:pPr>
            <a:r>
              <a:rPr lang="en-AU" sz="2800" b="1" dirty="0">
                <a:solidFill>
                  <a:srgbClr val="313131"/>
                </a:solidFill>
                <a:latin typeface="Source Sans Pro" panose="020B0503030403020204" pitchFamily="34" charset="0"/>
              </a:rPr>
              <a:t>Moderate/high impact </a:t>
            </a:r>
            <a:r>
              <a:rPr lang="en-AU" sz="2800" dirty="0">
                <a:solidFill>
                  <a:srgbClr val="313131"/>
                </a:solidFill>
                <a:latin typeface="Source Sans Pro" panose="020B0503030403020204" pitchFamily="34" charset="0"/>
              </a:rPr>
              <a:t>– may be completed by a certified project arborist or equivalent.</a:t>
            </a:r>
          </a:p>
          <a:p>
            <a:pPr marL="0" lvl="1" indent="0" fontAlgn="base">
              <a:spcBef>
                <a:spcPts val="1000"/>
              </a:spcBef>
              <a:spcAft>
                <a:spcPts val="800"/>
              </a:spcAft>
              <a:buClr>
                <a:srgbClr val="6C972C"/>
              </a:buClr>
              <a:buNone/>
            </a:pPr>
            <a:r>
              <a:rPr lang="en-AU" sz="2800" dirty="0">
                <a:solidFill>
                  <a:srgbClr val="313131"/>
                </a:solidFill>
                <a:latin typeface="Source Sans Pro" panose="020B0503030403020204" pitchFamily="34" charset="0"/>
              </a:rPr>
              <a:t>If your project requires a tree management plan, it must comply with legislated Tree Management Plan Guidelines. </a:t>
            </a:r>
            <a:endParaRPr lang="en-AU" dirty="0">
              <a:solidFill>
                <a:srgbClr val="313131"/>
              </a:solidFill>
              <a:latin typeface="Source Sans Pro" panose="020B0503030403020204" pitchFamily="34" charset="0"/>
            </a:endParaRPr>
          </a:p>
        </p:txBody>
      </p:sp>
      <p:pic>
        <p:nvPicPr>
          <p:cNvPr id="6" name="Picture 5" descr="A close up of a flower&#10;&#10;Description automatically generated">
            <a:extLst>
              <a:ext uri="{FF2B5EF4-FFF2-40B4-BE49-F238E27FC236}">
                <a16:creationId xmlns:a16="http://schemas.microsoft.com/office/drawing/2014/main" id="{2B6BBA1C-01D2-89AD-177D-91C3EB914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4375" y="0"/>
            <a:ext cx="3857625" cy="6858000"/>
          </a:xfrm>
          <a:prstGeom prst="rect">
            <a:avLst/>
          </a:prstGeom>
        </p:spPr>
      </p:pic>
      <p:sp>
        <p:nvSpPr>
          <p:cNvPr id="5" name="Title 1">
            <a:extLst>
              <a:ext uri="{FF2B5EF4-FFF2-40B4-BE49-F238E27FC236}">
                <a16:creationId xmlns:a16="http://schemas.microsoft.com/office/drawing/2014/main" id="{89E4F7C1-F31D-0640-1FCB-F1DE6C0EA54D}"/>
              </a:ext>
            </a:extLst>
          </p:cNvPr>
          <p:cNvSpPr txBox="1">
            <a:spLocks/>
          </p:cNvSpPr>
          <p:nvPr/>
        </p:nvSpPr>
        <p:spPr>
          <a:xfrm>
            <a:off x="677334" y="338977"/>
            <a:ext cx="8596668" cy="8553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solidFill>
                  <a:srgbClr val="2E4E0D"/>
                </a:solidFill>
                <a:latin typeface="Montserrat" pitchFamily="2" charset="77"/>
              </a:rPr>
              <a:t>Tree management plans</a:t>
            </a:r>
          </a:p>
        </p:txBody>
      </p:sp>
      <p:pic>
        <p:nvPicPr>
          <p:cNvPr id="2" name="Picture 1" descr="A picture containing tree, outdoor">
            <a:extLst>
              <a:ext uri="{FF2B5EF4-FFF2-40B4-BE49-F238E27FC236}">
                <a16:creationId xmlns:a16="http://schemas.microsoft.com/office/drawing/2014/main" id="{C10A4ACC-4B6D-B2DD-ECF5-6414221B19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834186" y="1500190"/>
            <a:ext cx="6858001" cy="3857626"/>
          </a:xfrm>
          <a:prstGeom prst="rect">
            <a:avLst/>
          </a:prstGeom>
        </p:spPr>
      </p:pic>
    </p:spTree>
    <p:extLst>
      <p:ext uri="{BB962C8B-B14F-4D97-AF65-F5344CB8AC3E}">
        <p14:creationId xmlns:p14="http://schemas.microsoft.com/office/powerpoint/2010/main" val="30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D19C202-CFDD-4CF0-BFE4-9EB1AD0408F7}"/>
              </a:ext>
            </a:extLst>
          </p:cNvPr>
          <p:cNvCxnSpPr>
            <a:cxnSpLocks/>
          </p:cNvCxnSpPr>
          <p:nvPr/>
        </p:nvCxnSpPr>
        <p:spPr>
          <a:xfrm>
            <a:off x="503710" y="1453322"/>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39A49F7-FA73-4C47-BE02-3B343789751F}"/>
              </a:ext>
            </a:extLst>
          </p:cNvPr>
          <p:cNvSpPr txBox="1"/>
          <p:nvPr/>
        </p:nvSpPr>
        <p:spPr>
          <a:xfrm>
            <a:off x="503710" y="1439875"/>
            <a:ext cx="7835618" cy="4247317"/>
          </a:xfrm>
          <a:prstGeom prst="rect">
            <a:avLst/>
          </a:prstGeom>
          <a:noFill/>
        </p:spPr>
        <p:txBody>
          <a:bodyPr wrap="square">
            <a:spAutoFit/>
          </a:bodyPr>
          <a:lstStyle/>
          <a:p>
            <a:pPr marL="457200" indent="-457200" fontAlgn="base">
              <a:spcBef>
                <a:spcPts val="600"/>
              </a:spcBef>
              <a:spcAft>
                <a:spcPts val="600"/>
              </a:spcAft>
              <a:buClr>
                <a:srgbClr val="6C972C"/>
              </a:buClr>
              <a:buFont typeface="Arial" panose="020B0604020202020204" pitchFamily="34" charset="0"/>
              <a:buChar char="•"/>
            </a:pPr>
            <a:r>
              <a:rPr lang="en-AU" sz="2000" dirty="0">
                <a:solidFill>
                  <a:srgbClr val="313131"/>
                </a:solidFill>
                <a:latin typeface="Source Sans Pro" panose="020B0503030403020204" pitchFamily="34" charset="0"/>
              </a:rPr>
              <a:t>LMPPs outline the protection and management of Territory assets such as footpaths, stormwater sumps, kerb and gutter and public lighting.</a:t>
            </a:r>
          </a:p>
          <a:p>
            <a:pPr marL="457200" indent="-457200" fontAlgn="base">
              <a:spcBef>
                <a:spcPts val="600"/>
              </a:spcBef>
              <a:spcAft>
                <a:spcPts val="600"/>
              </a:spcAft>
              <a:buClr>
                <a:srgbClr val="6C972C"/>
              </a:buClr>
              <a:buFont typeface="Arial" panose="020B0604020202020204" pitchFamily="34" charset="0"/>
              <a:buChar char="•"/>
            </a:pPr>
            <a:r>
              <a:rPr lang="en-AU" sz="2000" dirty="0">
                <a:solidFill>
                  <a:srgbClr val="313131"/>
                </a:solidFill>
                <a:latin typeface="Source Sans Pro" panose="020B0503030403020204" pitchFamily="34" charset="0"/>
              </a:rPr>
              <a:t>Tree Management Plans (TMPs) outline the protection and management measures for protected trees. A TMP may (and is preferred to) be prepared that includes both public and leased land (regulated) trees. </a:t>
            </a:r>
          </a:p>
          <a:p>
            <a:pPr marL="457200" indent="-457200" fontAlgn="base">
              <a:spcBef>
                <a:spcPts val="600"/>
              </a:spcBef>
              <a:spcAft>
                <a:spcPts val="600"/>
              </a:spcAft>
              <a:buClr>
                <a:srgbClr val="6C972C"/>
              </a:buClr>
              <a:buFont typeface="Arial" panose="020B0604020202020204" pitchFamily="34" charset="0"/>
              <a:buChar char="•"/>
            </a:pPr>
            <a:r>
              <a:rPr lang="en-AU" sz="2000" dirty="0">
                <a:solidFill>
                  <a:srgbClr val="313131"/>
                </a:solidFill>
                <a:latin typeface="Source Sans Pro" panose="020B0503030403020204" pitchFamily="34" charset="0"/>
              </a:rPr>
              <a:t>So where a LMPP is required and there are trees on the verge, you need to attach your TMP to your LMPP application.</a:t>
            </a:r>
          </a:p>
          <a:p>
            <a:pPr marL="457200" indent="-457200" fontAlgn="base">
              <a:spcBef>
                <a:spcPts val="600"/>
              </a:spcBef>
              <a:spcAft>
                <a:spcPts val="600"/>
              </a:spcAft>
              <a:buClr>
                <a:srgbClr val="6C972C"/>
              </a:buClr>
              <a:buFont typeface="Arial" panose="020B0604020202020204" pitchFamily="34" charset="0"/>
              <a:buChar char="•"/>
            </a:pPr>
            <a:r>
              <a:rPr lang="en-AU" sz="2000" dirty="0">
                <a:solidFill>
                  <a:srgbClr val="313131"/>
                </a:solidFill>
                <a:latin typeface="Source Sans Pro" panose="020B0503030403020204" pitchFamily="34" charset="0"/>
              </a:rPr>
              <a:t>Where appropriate the same plan can be used for both an LMPP and TMP provided it adequately protects all assets and trees on the verge.</a:t>
            </a:r>
          </a:p>
        </p:txBody>
      </p:sp>
      <p:pic>
        <p:nvPicPr>
          <p:cNvPr id="5" name="Picture 4" descr="A road with trees on it">
            <a:extLst>
              <a:ext uri="{FF2B5EF4-FFF2-40B4-BE49-F238E27FC236}">
                <a16:creationId xmlns:a16="http://schemas.microsoft.com/office/drawing/2014/main" id="{46A50309-716E-BD81-708A-56C6AA1A6F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070" r="41311"/>
          <a:stretch/>
        </p:blipFill>
        <p:spPr>
          <a:xfrm>
            <a:off x="8492274" y="0"/>
            <a:ext cx="3699726" cy="5924551"/>
          </a:xfrm>
          <a:prstGeom prst="rect">
            <a:avLst/>
          </a:prstGeom>
        </p:spPr>
      </p:pic>
      <p:sp>
        <p:nvSpPr>
          <p:cNvPr id="4" name="Title 1">
            <a:extLst>
              <a:ext uri="{FF2B5EF4-FFF2-40B4-BE49-F238E27FC236}">
                <a16:creationId xmlns:a16="http://schemas.microsoft.com/office/drawing/2014/main" id="{9B31FB34-20B3-0416-C17C-D67EBC1D3298}"/>
              </a:ext>
            </a:extLst>
          </p:cNvPr>
          <p:cNvSpPr>
            <a:spLocks noGrp="1"/>
          </p:cNvSpPr>
          <p:nvPr>
            <p:ph type="title"/>
          </p:nvPr>
        </p:nvSpPr>
        <p:spPr>
          <a:xfrm>
            <a:off x="503710" y="338977"/>
            <a:ext cx="6972855" cy="855313"/>
          </a:xfrm>
        </p:spPr>
        <p:txBody>
          <a:bodyPr anchor="t">
            <a:normAutofit fontScale="90000"/>
          </a:bodyPr>
          <a:lstStyle/>
          <a:p>
            <a:r>
              <a:rPr lang="en-AU" sz="4000" dirty="0">
                <a:solidFill>
                  <a:srgbClr val="2E4E0D"/>
                </a:solidFill>
                <a:latin typeface="Montserrat" pitchFamily="2" charset="77"/>
              </a:rPr>
              <a:t>Landscape Management and Protection Plans (LMPPs)</a:t>
            </a:r>
          </a:p>
        </p:txBody>
      </p:sp>
      <p:pic>
        <p:nvPicPr>
          <p:cNvPr id="2" name="Picture 1">
            <a:extLst>
              <a:ext uri="{FF2B5EF4-FFF2-40B4-BE49-F238E27FC236}">
                <a16:creationId xmlns:a16="http://schemas.microsoft.com/office/drawing/2014/main" id="{166390F0-FE75-10F1-7FF6-7102E9D881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6069922"/>
            <a:ext cx="12192000" cy="855313"/>
          </a:xfrm>
          <a:prstGeom prst="rect">
            <a:avLst/>
          </a:prstGeom>
        </p:spPr>
      </p:pic>
    </p:spTree>
    <p:extLst>
      <p:ext uri="{BB962C8B-B14F-4D97-AF65-F5344CB8AC3E}">
        <p14:creationId xmlns:p14="http://schemas.microsoft.com/office/powerpoint/2010/main" val="397807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78765F4-9E6D-172D-CB1B-29D83F2EB44C}"/>
              </a:ext>
            </a:extLst>
          </p:cNvPr>
          <p:cNvCxnSpPr>
            <a:cxnSpLocks/>
          </p:cNvCxnSpPr>
          <p:nvPr/>
        </p:nvCxnSpPr>
        <p:spPr>
          <a:xfrm>
            <a:off x="320830" y="1445075"/>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242AEF-31C5-4112-B24C-E5BC4ADE7EF7}"/>
              </a:ext>
            </a:extLst>
          </p:cNvPr>
          <p:cNvSpPr>
            <a:spLocks noGrp="1"/>
          </p:cNvSpPr>
          <p:nvPr>
            <p:ph idx="1"/>
          </p:nvPr>
        </p:nvSpPr>
        <p:spPr>
          <a:xfrm>
            <a:off x="435573" y="1609506"/>
            <a:ext cx="6660171" cy="4150615"/>
          </a:xfrm>
        </p:spPr>
        <p:txBody>
          <a:bodyPr vert="horz" lIns="91440" tIns="45720" rIns="91440" bIns="45720" rtlCol="0" anchor="ctr">
            <a:noAutofit/>
          </a:bodyPr>
          <a:lstStyle/>
          <a:p>
            <a:pPr marL="0" indent="0" fontAlgn="base">
              <a:spcAft>
                <a:spcPts val="800"/>
              </a:spcAft>
              <a:buClr>
                <a:srgbClr val="6C972C"/>
              </a:buClr>
              <a:buNone/>
            </a:pPr>
            <a:r>
              <a:rPr lang="en-AU" b="1" dirty="0">
                <a:solidFill>
                  <a:srgbClr val="313131"/>
                </a:solidFill>
                <a:latin typeface="Source Sans Pro" panose="020B0503030403020204" pitchFamily="34" charset="0"/>
              </a:rPr>
              <a:t>When a protected tree is approved for removal, a canopy contribution agreement is required. </a:t>
            </a:r>
          </a:p>
          <a:p>
            <a:pPr marL="0" indent="0" fontAlgn="base">
              <a:spcAft>
                <a:spcPts val="800"/>
              </a:spcAft>
              <a:buClr>
                <a:srgbClr val="6C972C"/>
              </a:buClr>
              <a:buNone/>
            </a:pPr>
            <a:r>
              <a:rPr lang="en-AU" dirty="0">
                <a:solidFill>
                  <a:srgbClr val="313131"/>
                </a:solidFill>
                <a:latin typeface="Source Sans Pro" panose="020B0503030403020204" pitchFamily="34" charset="0"/>
              </a:rPr>
              <a:t>The agreement sets out:</a:t>
            </a:r>
          </a:p>
          <a:p>
            <a:pPr fontAlgn="base">
              <a:spcAft>
                <a:spcPts val="800"/>
              </a:spcAft>
              <a:buClr>
                <a:srgbClr val="6C972C"/>
              </a:buClr>
            </a:pPr>
            <a:r>
              <a:rPr lang="en-AU" sz="2400" b="1" dirty="0">
                <a:solidFill>
                  <a:srgbClr val="313131"/>
                </a:solidFill>
                <a:latin typeface="Source Sans Pro" panose="020B0503030403020204" pitchFamily="34" charset="0"/>
              </a:rPr>
              <a:t>how many replacement trees </a:t>
            </a:r>
            <a:r>
              <a:rPr lang="en-AU" sz="2400" dirty="0">
                <a:solidFill>
                  <a:srgbClr val="313131"/>
                </a:solidFill>
                <a:latin typeface="Source Sans Pro" panose="020B0503030403020204" pitchFamily="34" charset="0"/>
              </a:rPr>
              <a:t>are to be planted on the block to replace those removed, or </a:t>
            </a:r>
          </a:p>
          <a:p>
            <a:pPr fontAlgn="base">
              <a:spcAft>
                <a:spcPts val="800"/>
              </a:spcAft>
              <a:buClr>
                <a:srgbClr val="6C972C"/>
              </a:buClr>
            </a:pPr>
            <a:r>
              <a:rPr lang="en-AU" sz="2400" dirty="0">
                <a:solidFill>
                  <a:srgbClr val="313131"/>
                </a:solidFill>
                <a:latin typeface="Source Sans Pro" panose="020B0503030403020204" pitchFamily="34" charset="0"/>
              </a:rPr>
              <a:t>when planting is not an option, what</a:t>
            </a:r>
            <a:r>
              <a:rPr lang="en-AU" sz="2400" b="1" dirty="0">
                <a:solidFill>
                  <a:srgbClr val="313131"/>
                </a:solidFill>
                <a:latin typeface="Source Sans Pro" panose="020B0503030403020204" pitchFamily="34" charset="0"/>
              </a:rPr>
              <a:t> financial contribution </a:t>
            </a:r>
            <a:r>
              <a:rPr lang="en-AU" sz="2400" dirty="0">
                <a:solidFill>
                  <a:srgbClr val="313131"/>
                </a:solidFill>
                <a:latin typeface="Source Sans Pro" panose="020B0503030403020204" pitchFamily="34" charset="0"/>
              </a:rPr>
              <a:t>is required to support the urban forest.</a:t>
            </a:r>
          </a:p>
        </p:txBody>
      </p:sp>
      <p:pic>
        <p:nvPicPr>
          <p:cNvPr id="6" name="Picture 5">
            <a:extLst>
              <a:ext uri="{FF2B5EF4-FFF2-40B4-BE49-F238E27FC236}">
                <a16:creationId xmlns:a16="http://schemas.microsoft.com/office/drawing/2014/main" id="{035AA022-8E66-66C8-317D-0EAB8FACD7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41571" y="0"/>
            <a:ext cx="4650422" cy="5937137"/>
          </a:xfrm>
          <a:prstGeom prst="rect">
            <a:avLst/>
          </a:prstGeom>
        </p:spPr>
      </p:pic>
      <p:pic>
        <p:nvPicPr>
          <p:cNvPr id="4" name="Picture 3">
            <a:extLst>
              <a:ext uri="{FF2B5EF4-FFF2-40B4-BE49-F238E27FC236}">
                <a16:creationId xmlns:a16="http://schemas.microsoft.com/office/drawing/2014/main" id="{27B98970-3729-A608-7F70-4352DB985BE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
        <p:nvSpPr>
          <p:cNvPr id="7" name="Title 1">
            <a:extLst>
              <a:ext uri="{FF2B5EF4-FFF2-40B4-BE49-F238E27FC236}">
                <a16:creationId xmlns:a16="http://schemas.microsoft.com/office/drawing/2014/main" id="{9A2EFB14-22C4-F042-80DC-02B42B6A99FD}"/>
              </a:ext>
            </a:extLst>
          </p:cNvPr>
          <p:cNvSpPr>
            <a:spLocks noGrp="1"/>
          </p:cNvSpPr>
          <p:nvPr>
            <p:ph type="title"/>
          </p:nvPr>
        </p:nvSpPr>
        <p:spPr>
          <a:xfrm>
            <a:off x="503710" y="338977"/>
            <a:ext cx="6592034" cy="855313"/>
          </a:xfrm>
        </p:spPr>
        <p:txBody>
          <a:bodyPr anchor="t">
            <a:noAutofit/>
          </a:bodyPr>
          <a:lstStyle/>
          <a:p>
            <a:r>
              <a:rPr lang="en-AU" sz="4000" dirty="0">
                <a:solidFill>
                  <a:srgbClr val="2E4E0D"/>
                </a:solidFill>
                <a:latin typeface="Montserrat" pitchFamily="2" charset="77"/>
              </a:rPr>
              <a:t>Canopy contribution agreements</a:t>
            </a:r>
          </a:p>
        </p:txBody>
      </p:sp>
    </p:spTree>
    <p:extLst>
      <p:ext uri="{BB962C8B-B14F-4D97-AF65-F5344CB8AC3E}">
        <p14:creationId xmlns:p14="http://schemas.microsoft.com/office/powerpoint/2010/main" val="278363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42AEF-31C5-4112-B24C-E5BC4ADE7EF7}"/>
              </a:ext>
            </a:extLst>
          </p:cNvPr>
          <p:cNvSpPr>
            <a:spLocks noGrp="1"/>
          </p:cNvSpPr>
          <p:nvPr>
            <p:ph idx="1"/>
          </p:nvPr>
        </p:nvSpPr>
        <p:spPr>
          <a:xfrm>
            <a:off x="545564" y="1240697"/>
            <a:ext cx="6744236" cy="4888234"/>
          </a:xfrm>
        </p:spPr>
        <p:txBody>
          <a:bodyPr vert="horz" lIns="91440" tIns="45720" rIns="91440" bIns="45720" rtlCol="0" anchor="ctr">
            <a:noAutofit/>
          </a:bodyPr>
          <a:lstStyle/>
          <a:p>
            <a:pPr fontAlgn="base">
              <a:spcAft>
                <a:spcPts val="800"/>
              </a:spcAft>
              <a:buClr>
                <a:srgbClr val="6C972C"/>
              </a:buClr>
            </a:pPr>
            <a:r>
              <a:rPr lang="en-AU" b="1" dirty="0">
                <a:solidFill>
                  <a:srgbClr val="313131"/>
                </a:solidFill>
                <a:latin typeface="Source Sans Pro" panose="020B0503030403020204" pitchFamily="34" charset="0"/>
              </a:rPr>
              <a:t>For homeowners, </a:t>
            </a:r>
            <a:r>
              <a:rPr lang="en-AU" dirty="0">
                <a:solidFill>
                  <a:srgbClr val="313131"/>
                </a:solidFill>
                <a:latin typeface="Source Sans Pro" panose="020B0503030403020204" pitchFamily="34" charset="0"/>
              </a:rPr>
              <a:t>the replanting requirements or financial contribution will be a set rate of: </a:t>
            </a:r>
          </a:p>
          <a:p>
            <a:pPr marL="914400" lvl="2" indent="-457200" fontAlgn="base">
              <a:spcBef>
                <a:spcPts val="1000"/>
              </a:spcBef>
              <a:spcAft>
                <a:spcPts val="800"/>
              </a:spcAft>
              <a:buClr>
                <a:srgbClr val="6C972C"/>
              </a:buClr>
            </a:pPr>
            <a:r>
              <a:rPr lang="en-AU" sz="2400" dirty="0">
                <a:solidFill>
                  <a:srgbClr val="313131"/>
                </a:solidFill>
                <a:latin typeface="Source Sans Pro" panose="020B0503030403020204" pitchFamily="34" charset="0"/>
              </a:rPr>
              <a:t>two trees for every single tree removed, or</a:t>
            </a:r>
          </a:p>
          <a:p>
            <a:pPr marL="914400" lvl="2" indent="-457200" fontAlgn="base">
              <a:spcBef>
                <a:spcPts val="1000"/>
              </a:spcBef>
              <a:spcAft>
                <a:spcPts val="800"/>
              </a:spcAft>
              <a:buClr>
                <a:srgbClr val="6C972C"/>
              </a:buClr>
            </a:pPr>
            <a:r>
              <a:rPr lang="en-AU" sz="2400" dirty="0">
                <a:solidFill>
                  <a:srgbClr val="313131"/>
                </a:solidFill>
                <a:latin typeface="Source Sans Pro" panose="020B0503030403020204" pitchFamily="34" charset="0"/>
              </a:rPr>
              <a:t>$600 for each tree not replanted.</a:t>
            </a:r>
          </a:p>
          <a:p>
            <a:pPr marL="457200" lvl="1" indent="-457200" fontAlgn="base">
              <a:spcBef>
                <a:spcPts val="1000"/>
              </a:spcBef>
              <a:spcAft>
                <a:spcPts val="800"/>
              </a:spcAft>
              <a:buClr>
                <a:srgbClr val="6C972C"/>
              </a:buClr>
            </a:pPr>
            <a:r>
              <a:rPr lang="en-AU" sz="2800" b="1" dirty="0">
                <a:solidFill>
                  <a:srgbClr val="313131"/>
                </a:solidFill>
                <a:latin typeface="Source Sans Pro" panose="020B0503030403020204" pitchFamily="34" charset="0"/>
              </a:rPr>
              <a:t>For non-homeowners</a:t>
            </a:r>
            <a:r>
              <a:rPr lang="en-AU" sz="2800" dirty="0">
                <a:solidFill>
                  <a:srgbClr val="313131"/>
                </a:solidFill>
                <a:latin typeface="Source Sans Pro" panose="020B0503030403020204" pitchFamily="34" charset="0"/>
              </a:rPr>
              <a:t>, the replanting requirements or financial contributions will depend on the size and location of the tree/s to be removed. </a:t>
            </a:r>
          </a:p>
        </p:txBody>
      </p:sp>
      <p:pic>
        <p:nvPicPr>
          <p:cNvPr id="4" name="Picture 3">
            <a:extLst>
              <a:ext uri="{FF2B5EF4-FFF2-40B4-BE49-F238E27FC236}">
                <a16:creationId xmlns:a16="http://schemas.microsoft.com/office/drawing/2014/main" id="{27B98970-3729-A608-7F70-4352DB985BE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pic>
        <p:nvPicPr>
          <p:cNvPr id="9" name="Picture 8">
            <a:extLst>
              <a:ext uri="{FF2B5EF4-FFF2-40B4-BE49-F238E27FC236}">
                <a16:creationId xmlns:a16="http://schemas.microsoft.com/office/drawing/2014/main" id="{FE4E5A6D-9293-34C3-0C88-A3BD054925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41571" y="0"/>
            <a:ext cx="4650422" cy="5937137"/>
          </a:xfrm>
          <a:prstGeom prst="rect">
            <a:avLst/>
          </a:prstGeom>
        </p:spPr>
      </p:pic>
      <p:cxnSp>
        <p:nvCxnSpPr>
          <p:cNvPr id="6" name="Straight Connector 5">
            <a:extLst>
              <a:ext uri="{FF2B5EF4-FFF2-40B4-BE49-F238E27FC236}">
                <a16:creationId xmlns:a16="http://schemas.microsoft.com/office/drawing/2014/main" id="{31AE4D68-4303-2C95-772D-7D0081A5F295}"/>
              </a:ext>
            </a:extLst>
          </p:cNvPr>
          <p:cNvCxnSpPr>
            <a:cxnSpLocks/>
          </p:cNvCxnSpPr>
          <p:nvPr/>
        </p:nvCxnSpPr>
        <p:spPr>
          <a:xfrm>
            <a:off x="320830" y="1445075"/>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071C01F-E87F-A0CF-A3A4-C32FC972F2E2}"/>
              </a:ext>
            </a:extLst>
          </p:cNvPr>
          <p:cNvSpPr>
            <a:spLocks noGrp="1"/>
          </p:cNvSpPr>
          <p:nvPr>
            <p:ph type="title"/>
          </p:nvPr>
        </p:nvSpPr>
        <p:spPr>
          <a:xfrm>
            <a:off x="503710" y="338977"/>
            <a:ext cx="6592034" cy="855313"/>
          </a:xfrm>
        </p:spPr>
        <p:txBody>
          <a:bodyPr anchor="t">
            <a:noAutofit/>
          </a:bodyPr>
          <a:lstStyle/>
          <a:p>
            <a:r>
              <a:rPr lang="en-AU" sz="4000" dirty="0">
                <a:solidFill>
                  <a:srgbClr val="2E4E0D"/>
                </a:solidFill>
                <a:latin typeface="Montserrat" pitchFamily="2" charset="77"/>
              </a:rPr>
              <a:t>Canopy contribution agreements</a:t>
            </a:r>
          </a:p>
        </p:txBody>
      </p:sp>
    </p:spTree>
    <p:extLst>
      <p:ext uri="{BB962C8B-B14F-4D97-AF65-F5344CB8AC3E}">
        <p14:creationId xmlns:p14="http://schemas.microsoft.com/office/powerpoint/2010/main" val="187894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752E647-F8FE-3A6D-D914-8CC063C262B6}"/>
              </a:ext>
            </a:extLst>
          </p:cNvPr>
          <p:cNvCxnSpPr>
            <a:cxnSpLocks/>
          </p:cNvCxnSpPr>
          <p:nvPr/>
        </p:nvCxnSpPr>
        <p:spPr>
          <a:xfrm>
            <a:off x="503710"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D798CB-C3F9-1727-1277-6EFBD4DF57A1}"/>
              </a:ext>
            </a:extLst>
          </p:cNvPr>
          <p:cNvSpPr>
            <a:spLocks noGrp="1"/>
          </p:cNvSpPr>
          <p:nvPr>
            <p:ph idx="1"/>
          </p:nvPr>
        </p:nvSpPr>
        <p:spPr>
          <a:xfrm>
            <a:off x="573366" y="976566"/>
            <a:ext cx="6273521" cy="4930133"/>
          </a:xfrm>
        </p:spPr>
        <p:txBody>
          <a:bodyPr anchor="ctr">
            <a:noAutofit/>
          </a:bodyPr>
          <a:lstStyle/>
          <a:p>
            <a:pPr marL="0" lvl="1" indent="0" fontAlgn="base">
              <a:spcBef>
                <a:spcPts val="1000"/>
              </a:spcBef>
              <a:spcAft>
                <a:spcPts val="800"/>
              </a:spcAft>
              <a:buClr>
                <a:srgbClr val="6C972C"/>
              </a:buClr>
              <a:buNone/>
            </a:pPr>
            <a:r>
              <a:rPr lang="en-AU" sz="2800" b="1" dirty="0">
                <a:solidFill>
                  <a:srgbClr val="313131"/>
                </a:solidFill>
                <a:latin typeface="Source Sans Pro" panose="020B0503030403020204" pitchFamily="34" charset="0"/>
              </a:rPr>
              <a:t>A new online calculator provides users with an indication of which trees could be planted to replace any protected trees that are approved for removal.</a:t>
            </a:r>
          </a:p>
          <a:p>
            <a:pPr marL="0" lvl="1" indent="0" fontAlgn="base">
              <a:spcBef>
                <a:spcPts val="1000"/>
              </a:spcBef>
              <a:spcAft>
                <a:spcPts val="800"/>
              </a:spcAft>
              <a:buClr>
                <a:srgbClr val="6C972C"/>
              </a:buClr>
              <a:buNone/>
            </a:pPr>
            <a:r>
              <a:rPr lang="en-AU" sz="2800" dirty="0">
                <a:solidFill>
                  <a:srgbClr val="313131"/>
                </a:solidFill>
              </a:rPr>
              <a:t>Information required to use the calculator:</a:t>
            </a:r>
          </a:p>
          <a:p>
            <a:pPr lvl="1" fontAlgn="base">
              <a:spcAft>
                <a:spcPts val="800"/>
              </a:spcAft>
              <a:buClr>
                <a:srgbClr val="6C972C"/>
              </a:buClr>
            </a:pPr>
            <a:r>
              <a:rPr lang="en-AU" dirty="0">
                <a:solidFill>
                  <a:srgbClr val="313131"/>
                </a:solidFill>
                <a:latin typeface="Source Sans Pro" panose="020B0503030403020204" pitchFamily="34" charset="0"/>
              </a:rPr>
              <a:t>canopy width</a:t>
            </a:r>
          </a:p>
          <a:p>
            <a:pPr lvl="1" fontAlgn="base">
              <a:spcAft>
                <a:spcPts val="800"/>
              </a:spcAft>
              <a:buClr>
                <a:srgbClr val="6C972C"/>
              </a:buClr>
            </a:pPr>
            <a:r>
              <a:rPr lang="en-AU" dirty="0">
                <a:solidFill>
                  <a:srgbClr val="313131"/>
                </a:solidFill>
                <a:latin typeface="Source Sans Pro" panose="020B0503030403020204" pitchFamily="34" charset="0"/>
              </a:rPr>
              <a:t>replacement tree type and mature height</a:t>
            </a:r>
          </a:p>
          <a:p>
            <a:pPr lvl="1" fontAlgn="base">
              <a:spcAft>
                <a:spcPts val="800"/>
              </a:spcAft>
              <a:buClr>
                <a:srgbClr val="6C972C"/>
              </a:buClr>
            </a:pPr>
            <a:r>
              <a:rPr lang="en-AU" dirty="0">
                <a:solidFill>
                  <a:srgbClr val="313131"/>
                </a:solidFill>
                <a:latin typeface="Source Sans Pro" panose="020B0503030403020204" pitchFamily="34" charset="0"/>
              </a:rPr>
              <a:t>land zoning.</a:t>
            </a:r>
          </a:p>
        </p:txBody>
      </p:sp>
      <p:pic>
        <p:nvPicPr>
          <p:cNvPr id="2050" name="Picture 2">
            <a:extLst>
              <a:ext uri="{FF2B5EF4-FFF2-40B4-BE49-F238E27FC236}">
                <a16:creationId xmlns:a16="http://schemas.microsoft.com/office/drawing/2014/main" id="{F587A30F-D3D0-5357-E153-1F79672D00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6887" y="1"/>
            <a:ext cx="534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EB8290B-FB9E-15F5-0C37-0647C08CC3E8}"/>
              </a:ext>
            </a:extLst>
          </p:cNvPr>
          <p:cNvSpPr txBox="1">
            <a:spLocks/>
          </p:cNvSpPr>
          <p:nvPr/>
        </p:nvSpPr>
        <p:spPr>
          <a:xfrm>
            <a:off x="503710" y="338977"/>
            <a:ext cx="5592290" cy="8553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solidFill>
                  <a:srgbClr val="2E4E0D"/>
                </a:solidFill>
                <a:latin typeface="Montserrat" pitchFamily="2" charset="77"/>
              </a:rPr>
              <a:t>Tree calculator</a:t>
            </a:r>
          </a:p>
        </p:txBody>
      </p:sp>
      <p:pic>
        <p:nvPicPr>
          <p:cNvPr id="10" name="Picture 9">
            <a:extLst>
              <a:ext uri="{FF2B5EF4-FFF2-40B4-BE49-F238E27FC236}">
                <a16:creationId xmlns:a16="http://schemas.microsoft.com/office/drawing/2014/main" id="{5A69DBA8-B178-4766-B5E6-0C16E680B97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Tree>
    <p:extLst>
      <p:ext uri="{BB962C8B-B14F-4D97-AF65-F5344CB8AC3E}">
        <p14:creationId xmlns:p14="http://schemas.microsoft.com/office/powerpoint/2010/main" val="284776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6B8F49-1FB3-C4A5-D51B-99AF0A283069}"/>
              </a:ext>
            </a:extLst>
          </p:cNvPr>
          <p:cNvSpPr>
            <a:spLocks noGrp="1"/>
          </p:cNvSpPr>
          <p:nvPr>
            <p:ph type="title"/>
          </p:nvPr>
        </p:nvSpPr>
        <p:spPr>
          <a:xfrm>
            <a:off x="7105996" y="2766218"/>
            <a:ext cx="3767950" cy="1325563"/>
          </a:xfrm>
        </p:spPr>
        <p:txBody>
          <a:bodyPr>
            <a:normAutofit/>
          </a:bodyPr>
          <a:lstStyle/>
          <a:p>
            <a:r>
              <a:rPr lang="en-US" sz="4000" dirty="0">
                <a:solidFill>
                  <a:srgbClr val="2E4E0D"/>
                </a:solidFill>
                <a:latin typeface="Montserrat" pitchFamily="2" charset="77"/>
              </a:rPr>
              <a:t>Questions?</a:t>
            </a:r>
          </a:p>
        </p:txBody>
      </p:sp>
      <p:pic>
        <p:nvPicPr>
          <p:cNvPr id="3" name="Picture 2" descr="A street with trees and cars&#10;&#10;Description automatically generated">
            <a:extLst>
              <a:ext uri="{FF2B5EF4-FFF2-40B4-BE49-F238E27FC236}">
                <a16:creationId xmlns:a16="http://schemas.microsoft.com/office/drawing/2014/main" id="{25D4CEC6-94CD-394F-E2D1-67D192C090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10" t="14182" r="710" b="4345"/>
          <a:stretch/>
        </p:blipFill>
        <p:spPr>
          <a:xfrm>
            <a:off x="-44794" y="0"/>
            <a:ext cx="6312590" cy="6858000"/>
          </a:xfrm>
          <a:prstGeom prst="rect">
            <a:avLst/>
          </a:prstGeom>
        </p:spPr>
      </p:pic>
    </p:spTree>
    <p:extLst>
      <p:ext uri="{BB962C8B-B14F-4D97-AF65-F5344CB8AC3E}">
        <p14:creationId xmlns:p14="http://schemas.microsoft.com/office/powerpoint/2010/main" val="15214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quare with white lines&#10;&#10;Description automatically generated with medium confidence">
            <a:extLst>
              <a:ext uri="{FF2B5EF4-FFF2-40B4-BE49-F238E27FC236}">
                <a16:creationId xmlns:a16="http://schemas.microsoft.com/office/drawing/2014/main" id="{A89F0790-7082-6717-7F06-155214AB2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6CE46A-CF3D-20E2-805E-09E4C5002F19}"/>
              </a:ext>
            </a:extLst>
          </p:cNvPr>
          <p:cNvSpPr>
            <a:spLocks noGrp="1"/>
          </p:cNvSpPr>
          <p:nvPr>
            <p:ph type="ctrTitle"/>
          </p:nvPr>
        </p:nvSpPr>
        <p:spPr/>
        <p:txBody>
          <a:bodyPr/>
          <a:lstStyle/>
          <a:p>
            <a:r>
              <a:rPr lang="en-US" dirty="0">
                <a:solidFill>
                  <a:schemeClr val="bg1"/>
                </a:solidFill>
              </a:rPr>
              <a:t>Michael Hopkins</a:t>
            </a:r>
            <a:endParaRPr lang="en-AU" dirty="0">
              <a:solidFill>
                <a:schemeClr val="bg1"/>
              </a:solidFill>
            </a:endParaRPr>
          </a:p>
        </p:txBody>
      </p:sp>
      <p:sp>
        <p:nvSpPr>
          <p:cNvPr id="3" name="Subtitle 2">
            <a:extLst>
              <a:ext uri="{FF2B5EF4-FFF2-40B4-BE49-F238E27FC236}">
                <a16:creationId xmlns:a16="http://schemas.microsoft.com/office/drawing/2014/main" id="{AB656D53-AAD6-5561-FE86-B1D8F45D7547}"/>
              </a:ext>
            </a:extLst>
          </p:cNvPr>
          <p:cNvSpPr>
            <a:spLocks noGrp="1"/>
          </p:cNvSpPr>
          <p:nvPr>
            <p:ph type="subTitle" idx="1"/>
          </p:nvPr>
        </p:nvSpPr>
        <p:spPr/>
        <p:txBody>
          <a:bodyPr/>
          <a:lstStyle/>
          <a:p>
            <a:r>
              <a:rPr lang="en-US" b="1" dirty="0">
                <a:solidFill>
                  <a:schemeClr val="bg1"/>
                </a:solidFill>
              </a:rPr>
              <a:t>Master Builders ACT, CEO</a:t>
            </a:r>
            <a:endParaRPr lang="en-AU" b="1" dirty="0">
              <a:solidFill>
                <a:schemeClr val="bg1"/>
              </a:solidFill>
            </a:endParaRPr>
          </a:p>
        </p:txBody>
      </p:sp>
    </p:spTree>
    <p:extLst>
      <p:ext uri="{BB962C8B-B14F-4D97-AF65-F5344CB8AC3E}">
        <p14:creationId xmlns:p14="http://schemas.microsoft.com/office/powerpoint/2010/main" val="313405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669C33E-8109-7BD3-AB97-9459D90C0F38}"/>
              </a:ext>
            </a:extLst>
          </p:cNvPr>
          <p:cNvCxnSpPr>
            <a:cxnSpLocks/>
          </p:cNvCxnSpPr>
          <p:nvPr/>
        </p:nvCxnSpPr>
        <p:spPr>
          <a:xfrm>
            <a:off x="503710"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974E02-DEBF-C001-56CC-6B6E9D596965}"/>
              </a:ext>
            </a:extLst>
          </p:cNvPr>
          <p:cNvSpPr>
            <a:spLocks noGrp="1"/>
          </p:cNvSpPr>
          <p:nvPr>
            <p:ph idx="1"/>
          </p:nvPr>
        </p:nvSpPr>
        <p:spPr>
          <a:xfrm>
            <a:off x="503710" y="1066678"/>
            <a:ext cx="7988564" cy="5791321"/>
          </a:xfrm>
        </p:spPr>
        <p:txBody>
          <a:bodyPr vert="horz" lIns="91440" tIns="45720" rIns="91440" bIns="45720" rtlCol="0" anchor="t">
            <a:normAutofit fontScale="25000" lnSpcReduction="20000"/>
          </a:bodyPr>
          <a:lstStyle/>
          <a:p>
            <a:pPr marL="285750" lvl="1" indent="-285750" fontAlgn="base">
              <a:lnSpc>
                <a:spcPct val="110000"/>
              </a:lnSpc>
              <a:spcBef>
                <a:spcPts val="1000"/>
              </a:spcBef>
              <a:spcAft>
                <a:spcPts val="800"/>
              </a:spcAft>
              <a:buClr>
                <a:srgbClr val="6C972C"/>
              </a:buClr>
            </a:pPr>
            <a:r>
              <a:rPr lang="en-AU" sz="11200" b="1" dirty="0" err="1">
                <a:solidFill>
                  <a:srgbClr val="313131"/>
                </a:solidFill>
                <a:latin typeface="Source Sans Pro" panose="020B0503030403020204" pitchFamily="34" charset="0"/>
              </a:rPr>
              <a:t>ACTmapi</a:t>
            </a:r>
            <a:r>
              <a:rPr lang="en-AU" sz="11200" dirty="0">
                <a:solidFill>
                  <a:srgbClr val="313131"/>
                </a:solidFill>
                <a:latin typeface="Source Sans Pro" panose="020B0503030403020204" pitchFamily="34" charset="0"/>
              </a:rPr>
              <a:t> – check if a tree is on private or public land </a:t>
            </a:r>
            <a:r>
              <a:rPr lang="en-AU" sz="11200" dirty="0">
                <a:solidFill>
                  <a:srgbClr val="313131"/>
                </a:solidFill>
                <a:latin typeface="Source Sans Pro" panose="020B0503030403020204" pitchFamily="34" charset="0"/>
                <a:hlinkClick r:id="rId3"/>
              </a:rPr>
              <a:t>https://www.actmapi.act.gov.au/</a:t>
            </a:r>
            <a:endParaRPr lang="en-AU" sz="11200" dirty="0">
              <a:solidFill>
                <a:srgbClr val="313131"/>
              </a:solidFill>
              <a:latin typeface="Source Sans Pro" panose="020B0503030403020204" pitchFamily="34" charset="0"/>
            </a:endParaRPr>
          </a:p>
          <a:p>
            <a:pPr marL="228600" lvl="1" fontAlgn="base">
              <a:lnSpc>
                <a:spcPct val="110000"/>
              </a:lnSpc>
              <a:spcBef>
                <a:spcPts val="1000"/>
              </a:spcBef>
              <a:spcAft>
                <a:spcPts val="800"/>
              </a:spcAft>
              <a:buClr>
                <a:srgbClr val="6C972C"/>
              </a:buClr>
            </a:pPr>
            <a:r>
              <a:rPr lang="en-AU" sz="11200" b="1" dirty="0">
                <a:solidFill>
                  <a:srgbClr val="313131"/>
                </a:solidFill>
                <a:latin typeface="Source Sans Pro"/>
                <a:ea typeface="Source Sans Pro"/>
              </a:rPr>
              <a:t>Updated website information </a:t>
            </a:r>
            <a:r>
              <a:rPr lang="en-AU" sz="11200" dirty="0">
                <a:solidFill>
                  <a:srgbClr val="313131"/>
                </a:solidFill>
                <a:latin typeface="Source Sans Pro"/>
                <a:ea typeface="Source Sans Pro"/>
              </a:rPr>
              <a:t>– </a:t>
            </a:r>
            <a:r>
              <a:rPr lang="en-AU" sz="11200" dirty="0">
                <a:solidFill>
                  <a:srgbClr val="313131"/>
                </a:solidFill>
                <a:latin typeface="Source Sans Pro"/>
                <a:ea typeface="Source Sans Pro"/>
                <a:hlinkClick r:id="rId4"/>
              </a:rPr>
              <a:t>www.act.gov.au/treeprotection</a:t>
            </a:r>
            <a:r>
              <a:rPr lang="en-AU" sz="11200" dirty="0">
                <a:solidFill>
                  <a:srgbClr val="313131"/>
                </a:solidFill>
                <a:latin typeface="Source Sans Pro"/>
                <a:ea typeface="Source Sans Pro"/>
              </a:rPr>
              <a:t>          </a:t>
            </a:r>
          </a:p>
          <a:p>
            <a:pPr marL="228600" lvl="1" fontAlgn="base">
              <a:lnSpc>
                <a:spcPct val="110000"/>
              </a:lnSpc>
              <a:spcBef>
                <a:spcPts val="1000"/>
              </a:spcBef>
              <a:spcAft>
                <a:spcPts val="800"/>
              </a:spcAft>
              <a:buClr>
                <a:srgbClr val="6C972C"/>
              </a:buClr>
            </a:pPr>
            <a:r>
              <a:rPr lang="en-AU" sz="11200" dirty="0">
                <a:solidFill>
                  <a:srgbClr val="313131"/>
                </a:solidFill>
                <a:latin typeface="Source Sans Pro"/>
                <a:ea typeface="Source Sans Pro"/>
              </a:rPr>
              <a:t> </a:t>
            </a:r>
            <a:r>
              <a:rPr lang="en-AU" sz="11200" b="1" dirty="0">
                <a:solidFill>
                  <a:srgbClr val="313131"/>
                </a:solidFill>
                <a:latin typeface="Source Sans Pro"/>
                <a:ea typeface="Source Sans Pro"/>
              </a:rPr>
              <a:t>Tree Calculator </a:t>
            </a:r>
            <a:r>
              <a:rPr lang="en-AU" sz="11200" dirty="0">
                <a:solidFill>
                  <a:srgbClr val="313131"/>
                </a:solidFill>
                <a:latin typeface="Source Sans Pro"/>
                <a:ea typeface="Source Sans Pro"/>
              </a:rPr>
              <a:t>– estimate replanting or financial contributions </a:t>
            </a:r>
            <a:r>
              <a:rPr lang="en-AU" sz="11200" dirty="0">
                <a:solidFill>
                  <a:srgbClr val="313131"/>
                </a:solidFill>
                <a:latin typeface="Source Sans Pro"/>
                <a:ea typeface="Source Sans Pro"/>
                <a:hlinkClick r:id="rId5"/>
              </a:rPr>
              <a:t>https://www.cityservices.act.gov.au/trees-and-nature/trees/canopy-cover</a:t>
            </a:r>
            <a:endParaRPr lang="en-AU" sz="11200" dirty="0">
              <a:solidFill>
                <a:srgbClr val="313131"/>
              </a:solidFill>
              <a:latin typeface="Source Sans Pro"/>
              <a:ea typeface="Source Sans Pro"/>
            </a:endParaRPr>
          </a:p>
          <a:p>
            <a:pPr marL="228600" lvl="1" fontAlgn="base">
              <a:lnSpc>
                <a:spcPct val="110000"/>
              </a:lnSpc>
              <a:spcBef>
                <a:spcPts val="1000"/>
              </a:spcBef>
              <a:spcAft>
                <a:spcPts val="800"/>
              </a:spcAft>
              <a:buClr>
                <a:srgbClr val="6C972C"/>
              </a:buClr>
            </a:pPr>
            <a:r>
              <a:rPr lang="en-AU" sz="11200" b="1" dirty="0">
                <a:solidFill>
                  <a:srgbClr val="313131"/>
                </a:solidFill>
                <a:latin typeface="Source Sans Pro" panose="020B0503030403020204" pitchFamily="34" charset="0"/>
              </a:rPr>
              <a:t>ACT Government Tree Protection Team </a:t>
            </a:r>
            <a:r>
              <a:rPr lang="en-AU" sz="11200" dirty="0">
                <a:solidFill>
                  <a:srgbClr val="313131"/>
                </a:solidFill>
                <a:latin typeface="Source Sans Pro" panose="020B0503030403020204" pitchFamily="34" charset="0"/>
              </a:rPr>
              <a:t>– email us </a:t>
            </a:r>
            <a:r>
              <a:rPr lang="en-AU" sz="11200" dirty="0">
                <a:solidFill>
                  <a:srgbClr val="313131"/>
                </a:solidFill>
                <a:latin typeface="Source Sans Pro" panose="020B0503030403020204" pitchFamily="34" charset="0"/>
                <a:hlinkClick r:id="rId6"/>
              </a:rPr>
              <a:t>treeprotection@act.gov.au</a:t>
            </a:r>
            <a:endParaRPr lang="en-AU" dirty="0"/>
          </a:p>
          <a:p>
            <a:pPr marL="0" indent="0">
              <a:buNone/>
            </a:pPr>
            <a:endParaRPr lang="en-AU" dirty="0"/>
          </a:p>
          <a:p>
            <a:pPr marL="0" indent="0">
              <a:buNone/>
            </a:pPr>
            <a:endParaRPr lang="en-AU" dirty="0"/>
          </a:p>
        </p:txBody>
      </p:sp>
      <p:sp>
        <p:nvSpPr>
          <p:cNvPr id="6" name="Title 1">
            <a:extLst>
              <a:ext uri="{FF2B5EF4-FFF2-40B4-BE49-F238E27FC236}">
                <a16:creationId xmlns:a16="http://schemas.microsoft.com/office/drawing/2014/main" id="{C324F62A-4127-67E7-B526-C7A2DD990C01}"/>
              </a:ext>
            </a:extLst>
          </p:cNvPr>
          <p:cNvSpPr txBox="1">
            <a:spLocks/>
          </p:cNvSpPr>
          <p:nvPr/>
        </p:nvSpPr>
        <p:spPr>
          <a:xfrm>
            <a:off x="503710" y="338977"/>
            <a:ext cx="8596668" cy="8553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solidFill>
                  <a:srgbClr val="2E4E0D"/>
                </a:solidFill>
                <a:latin typeface="Montserrat" pitchFamily="2" charset="77"/>
              </a:rPr>
              <a:t>Resources to support you</a:t>
            </a:r>
          </a:p>
        </p:txBody>
      </p:sp>
      <p:pic>
        <p:nvPicPr>
          <p:cNvPr id="2" name="Picture 1" descr="A close up of a flower">
            <a:extLst>
              <a:ext uri="{FF2B5EF4-FFF2-40B4-BE49-F238E27FC236}">
                <a16:creationId xmlns:a16="http://schemas.microsoft.com/office/drawing/2014/main" id="{AA5F658B-FECF-125E-AFF5-1920D669B6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0508" y="-1"/>
            <a:ext cx="3857625" cy="6858000"/>
          </a:xfrm>
          <a:prstGeom prst="rect">
            <a:avLst/>
          </a:prstGeom>
        </p:spPr>
      </p:pic>
    </p:spTree>
    <p:extLst>
      <p:ext uri="{BB962C8B-B14F-4D97-AF65-F5344CB8AC3E}">
        <p14:creationId xmlns:p14="http://schemas.microsoft.com/office/powerpoint/2010/main" val="141972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quare with white lines&#10;&#10;Description automatically generated with medium confidence">
            <a:extLst>
              <a:ext uri="{FF2B5EF4-FFF2-40B4-BE49-F238E27FC236}">
                <a16:creationId xmlns:a16="http://schemas.microsoft.com/office/drawing/2014/main" id="{A89F0790-7082-6717-7F06-155214AB2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DDEDC54-3B4F-D453-7283-C60671B50890}"/>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Thank you</a:t>
            </a:r>
            <a:endParaRPr lang="en-AU" dirty="0">
              <a:solidFill>
                <a:schemeClr val="bg1"/>
              </a:solidFill>
            </a:endParaRPr>
          </a:p>
        </p:txBody>
      </p:sp>
    </p:spTree>
    <p:extLst>
      <p:ext uri="{BB962C8B-B14F-4D97-AF65-F5344CB8AC3E}">
        <p14:creationId xmlns:p14="http://schemas.microsoft.com/office/powerpoint/2010/main" val="161272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68A410E-8899-DB88-6115-53E23E1EF2E8}"/>
              </a:ext>
            </a:extLst>
          </p:cNvPr>
          <p:cNvSpPr txBox="1"/>
          <p:nvPr/>
        </p:nvSpPr>
        <p:spPr>
          <a:xfrm>
            <a:off x="1060711" y="892314"/>
            <a:ext cx="21302133" cy="707886"/>
          </a:xfrm>
          <a:prstGeom prst="rect">
            <a:avLst/>
          </a:prstGeom>
          <a:noFill/>
        </p:spPr>
        <p:txBody>
          <a:bodyPr wrap="square" rtlCol="0" anchor="t">
            <a:spAutoFit/>
          </a:bodyPr>
          <a:lstStyle/>
          <a:p>
            <a:r>
              <a:rPr lang="en-US" sz="4000" dirty="0">
                <a:solidFill>
                  <a:schemeClr val="bg1"/>
                </a:solidFill>
                <a:latin typeface="Montserrat Medium"/>
              </a:rPr>
              <a:t>Transport Canberra </a:t>
            </a:r>
            <a:endParaRPr lang="en-US" sz="4000" dirty="0">
              <a:solidFill>
                <a:schemeClr val="bg1"/>
              </a:solidFill>
              <a:latin typeface="Montserrat Medium" pitchFamily="2" charset="77"/>
            </a:endParaRPr>
          </a:p>
        </p:txBody>
      </p:sp>
      <p:sp>
        <p:nvSpPr>
          <p:cNvPr id="15" name="TextBox 14">
            <a:extLst>
              <a:ext uri="{FF2B5EF4-FFF2-40B4-BE49-F238E27FC236}">
                <a16:creationId xmlns:a16="http://schemas.microsoft.com/office/drawing/2014/main" id="{686ED293-A7BB-B295-7A9B-EF1D3F640A51}"/>
              </a:ext>
            </a:extLst>
          </p:cNvPr>
          <p:cNvSpPr txBox="1"/>
          <p:nvPr/>
        </p:nvSpPr>
        <p:spPr>
          <a:xfrm>
            <a:off x="1060710" y="1485166"/>
            <a:ext cx="21302133" cy="707886"/>
          </a:xfrm>
          <a:prstGeom prst="rect">
            <a:avLst/>
          </a:prstGeom>
          <a:noFill/>
        </p:spPr>
        <p:txBody>
          <a:bodyPr wrap="square" rtlCol="0">
            <a:spAutoFit/>
          </a:bodyPr>
          <a:lstStyle/>
          <a:p>
            <a:r>
              <a:rPr lang="en-US" sz="4000" dirty="0">
                <a:solidFill>
                  <a:schemeClr val="bg1"/>
                </a:solidFill>
                <a:latin typeface="Montserrat Medium" pitchFamily="2" charset="77"/>
              </a:rPr>
              <a:t>and City Services </a:t>
            </a:r>
          </a:p>
        </p:txBody>
      </p:sp>
      <p:pic>
        <p:nvPicPr>
          <p:cNvPr id="6" name="Picture 5" descr="A cartoon of a park with trees and buildings&#10;&#10;Description automatically generated">
            <a:extLst>
              <a:ext uri="{FF2B5EF4-FFF2-40B4-BE49-F238E27FC236}">
                <a16:creationId xmlns:a16="http://schemas.microsoft.com/office/drawing/2014/main" id="{D28B3A8F-2F64-F791-DC04-DD9BF4BBC99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2E4E0D"/>
            </a:solidFill>
          </a:ln>
        </p:spPr>
      </p:pic>
    </p:spTree>
    <p:extLst>
      <p:ext uri="{BB962C8B-B14F-4D97-AF65-F5344CB8AC3E}">
        <p14:creationId xmlns:p14="http://schemas.microsoft.com/office/powerpoint/2010/main" val="104496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7F60-4916-4FD1-B428-115257BDAF30}"/>
              </a:ext>
            </a:extLst>
          </p:cNvPr>
          <p:cNvSpPr>
            <a:spLocks noGrp="1"/>
          </p:cNvSpPr>
          <p:nvPr>
            <p:ph idx="1"/>
          </p:nvPr>
        </p:nvSpPr>
        <p:spPr>
          <a:xfrm>
            <a:off x="284976" y="49814"/>
            <a:ext cx="5811024" cy="5874738"/>
          </a:xfrm>
        </p:spPr>
        <p:txBody>
          <a:bodyPr anchor="ctr">
            <a:noAutofit/>
          </a:bodyPr>
          <a:lstStyle/>
          <a:p>
            <a:pPr marL="0" indent="0">
              <a:lnSpc>
                <a:spcPct val="100000"/>
              </a:lnSpc>
              <a:spcAft>
                <a:spcPts val="800"/>
              </a:spcAft>
              <a:buNone/>
            </a:pPr>
            <a:r>
              <a:rPr lang="en-AU" b="1" dirty="0">
                <a:solidFill>
                  <a:srgbClr val="313131"/>
                </a:solidFill>
                <a:latin typeface="Source Sans Pro" panose="020B0503030403020204" pitchFamily="34" charset="0"/>
              </a:rPr>
              <a:t>In our Urban Forest Strategy, we set out a roadmap to achieving a target of 30% canopy cover across Canberra’s urban footprint by 2045.</a:t>
            </a:r>
          </a:p>
          <a:p>
            <a:pPr marL="0" indent="0">
              <a:lnSpc>
                <a:spcPct val="100000"/>
              </a:lnSpc>
              <a:spcAft>
                <a:spcPts val="800"/>
              </a:spcAft>
              <a:buNone/>
            </a:pPr>
            <a:r>
              <a:rPr lang="en-AU" dirty="0">
                <a:solidFill>
                  <a:srgbClr val="313131"/>
                </a:solidFill>
                <a:latin typeface="Source Sans Pro" panose="020B0503030403020204" pitchFamily="34" charset="0"/>
              </a:rPr>
              <a:t>The new laws will help achieve the canopy cover target by: </a:t>
            </a:r>
          </a:p>
          <a:p>
            <a:pPr lvl="0">
              <a:spcAft>
                <a:spcPts val="800"/>
              </a:spcAft>
              <a:buClr>
                <a:srgbClr val="6C972C"/>
              </a:buClr>
            </a:pPr>
            <a:r>
              <a:rPr lang="en-AU" dirty="0">
                <a:solidFill>
                  <a:srgbClr val="313131"/>
                </a:solidFill>
                <a:latin typeface="Source Sans Pro" panose="020B0503030403020204" pitchFamily="34" charset="0"/>
              </a:rPr>
              <a:t>providing increased protection to more trees </a:t>
            </a:r>
          </a:p>
          <a:p>
            <a:pPr lvl="0">
              <a:spcAft>
                <a:spcPts val="800"/>
              </a:spcAft>
              <a:buClr>
                <a:srgbClr val="6C972C"/>
              </a:buClr>
            </a:pPr>
            <a:r>
              <a:rPr lang="en-AU" dirty="0">
                <a:solidFill>
                  <a:srgbClr val="313131"/>
                </a:solidFill>
                <a:latin typeface="Source Sans Pro" panose="020B0503030403020204" pitchFamily="34" charset="0"/>
              </a:rPr>
              <a:t>ensuring when trees are removed, they are replaced. </a:t>
            </a:r>
          </a:p>
        </p:txBody>
      </p:sp>
      <p:pic>
        <p:nvPicPr>
          <p:cNvPr id="4" name="Picture 3" descr="Aerial view of a neighborhood with houses and trees">
            <a:extLst>
              <a:ext uri="{FF2B5EF4-FFF2-40B4-BE49-F238E27FC236}">
                <a16:creationId xmlns:a16="http://schemas.microsoft.com/office/drawing/2014/main" id="{2AE7B18F-B6E6-5682-318F-97CBC25F2EF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6200000">
            <a:off x="6220041" y="160934"/>
            <a:ext cx="6132894" cy="5811023"/>
          </a:xfrm>
          <a:prstGeom prst="rect">
            <a:avLst/>
          </a:prstGeom>
        </p:spPr>
      </p:pic>
      <p:pic>
        <p:nvPicPr>
          <p:cNvPr id="5" name="Picture 4">
            <a:extLst>
              <a:ext uri="{FF2B5EF4-FFF2-40B4-BE49-F238E27FC236}">
                <a16:creationId xmlns:a16="http://schemas.microsoft.com/office/drawing/2014/main" id="{D7855600-0C6D-747D-6392-43A9D3373FA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Tree>
    <p:extLst>
      <p:ext uri="{BB962C8B-B14F-4D97-AF65-F5344CB8AC3E}">
        <p14:creationId xmlns:p14="http://schemas.microsoft.com/office/powerpoint/2010/main" val="8802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erial view of a city with many trees and a lake&#10;&#10;Description automatically generated">
            <a:extLst>
              <a:ext uri="{FF2B5EF4-FFF2-40B4-BE49-F238E27FC236}">
                <a16:creationId xmlns:a16="http://schemas.microsoft.com/office/drawing/2014/main" id="{20CC6AD9-563B-915C-0522-77146C8875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708" r="-388"/>
          <a:stretch/>
        </p:blipFill>
        <p:spPr>
          <a:xfrm>
            <a:off x="0" y="1"/>
            <a:ext cx="12240000" cy="4502706"/>
          </a:xfrm>
          <a:prstGeom prst="rect">
            <a:avLst/>
          </a:prstGeom>
        </p:spPr>
      </p:pic>
      <p:sp>
        <p:nvSpPr>
          <p:cNvPr id="3" name="Content Placeholder 2">
            <a:extLst>
              <a:ext uri="{FF2B5EF4-FFF2-40B4-BE49-F238E27FC236}">
                <a16:creationId xmlns:a16="http://schemas.microsoft.com/office/drawing/2014/main" id="{01457F60-4916-4FD1-B428-115257BDAF30}"/>
              </a:ext>
            </a:extLst>
          </p:cNvPr>
          <p:cNvSpPr>
            <a:spLocks noGrp="1"/>
          </p:cNvSpPr>
          <p:nvPr>
            <p:ph idx="1"/>
          </p:nvPr>
        </p:nvSpPr>
        <p:spPr>
          <a:xfrm>
            <a:off x="4901184" y="176893"/>
            <a:ext cx="7018945" cy="6353462"/>
          </a:xfrm>
          <a:solidFill>
            <a:schemeClr val="bg1"/>
          </a:solidFill>
          <a:ln>
            <a:solidFill>
              <a:schemeClr val="tx1"/>
            </a:solidFill>
          </a:ln>
        </p:spPr>
        <p:txBody>
          <a:bodyPr anchor="ctr">
            <a:noAutofit/>
          </a:bodyPr>
          <a:lstStyle/>
          <a:p>
            <a:pPr marL="0" indent="0" algn="l">
              <a:buNone/>
            </a:pPr>
            <a:endParaRPr lang="en-AU" b="0" i="0" dirty="0">
              <a:solidFill>
                <a:srgbClr val="313131"/>
              </a:solidFill>
              <a:effectLst/>
              <a:latin typeface="Source Sans Pro" panose="020B0503030403020204" pitchFamily="34" charset="0"/>
            </a:endParaRPr>
          </a:p>
          <a:p>
            <a:pPr>
              <a:buClr>
                <a:srgbClr val="6C972C"/>
              </a:buClr>
            </a:pPr>
            <a:endParaRPr lang="en-AU" sz="2400" b="0" i="0" dirty="0">
              <a:solidFill>
                <a:srgbClr val="313131"/>
              </a:solidFill>
              <a:effectLst/>
              <a:latin typeface="Source Sans Pro" panose="020B0503030403020204" pitchFamily="34" charset="0"/>
            </a:endParaRPr>
          </a:p>
          <a:p>
            <a:pPr marL="447675" indent="-268288">
              <a:buClr>
                <a:srgbClr val="6C972C"/>
              </a:buClr>
            </a:pPr>
            <a:r>
              <a:rPr lang="en-AU" sz="2600" dirty="0">
                <a:solidFill>
                  <a:srgbClr val="313131"/>
                </a:solidFill>
                <a:latin typeface="Source Sans Pro" panose="020B0503030403020204" pitchFamily="34" charset="0"/>
              </a:rPr>
              <a:t>classifying </a:t>
            </a:r>
            <a:r>
              <a:rPr lang="en-AU" sz="2600" b="1" dirty="0">
                <a:solidFill>
                  <a:srgbClr val="313131"/>
                </a:solidFill>
                <a:latin typeface="Source Sans Pro" panose="020B0503030403020204" pitchFamily="34" charset="0"/>
              </a:rPr>
              <a:t>all trees on public land </a:t>
            </a:r>
            <a:r>
              <a:rPr lang="en-AU" sz="2600" dirty="0">
                <a:solidFill>
                  <a:srgbClr val="313131"/>
                </a:solidFill>
                <a:latin typeface="Source Sans Pro" panose="020B0503030403020204" pitchFamily="34" charset="0"/>
              </a:rPr>
              <a:t>as protected</a:t>
            </a:r>
          </a:p>
          <a:p>
            <a:pPr marL="447675" indent="-268288">
              <a:buClr>
                <a:srgbClr val="6C972C"/>
              </a:buClr>
            </a:pPr>
            <a:r>
              <a:rPr lang="en-AU" sz="2600" dirty="0">
                <a:solidFill>
                  <a:srgbClr val="313131"/>
                </a:solidFill>
                <a:latin typeface="Source Sans Pro" panose="020B0503030403020204" pitchFamily="34" charset="0"/>
              </a:rPr>
              <a:t>reducing the </a:t>
            </a:r>
            <a:r>
              <a:rPr lang="en-AU" sz="2600" b="1" dirty="0">
                <a:solidFill>
                  <a:srgbClr val="313131"/>
                </a:solidFill>
                <a:latin typeface="Source Sans Pro" panose="020B0503030403020204" pitchFamily="34" charset="0"/>
              </a:rPr>
              <a:t>size requirements </a:t>
            </a:r>
            <a:r>
              <a:rPr lang="en-AU" sz="2600" dirty="0">
                <a:solidFill>
                  <a:srgbClr val="313131"/>
                </a:solidFill>
                <a:latin typeface="Source Sans Pro" panose="020B0503030403020204" pitchFamily="34" charset="0"/>
              </a:rPr>
              <a:t>for protected  trees on private land</a:t>
            </a:r>
          </a:p>
          <a:p>
            <a:pPr marL="447675" indent="-268288">
              <a:buClr>
                <a:srgbClr val="6C972C"/>
              </a:buClr>
            </a:pPr>
            <a:r>
              <a:rPr lang="en-AU" sz="2600" dirty="0">
                <a:solidFill>
                  <a:srgbClr val="313131"/>
                </a:solidFill>
                <a:latin typeface="Source Sans Pro" panose="020B0503030403020204" pitchFamily="34" charset="0"/>
              </a:rPr>
              <a:t>protecting </a:t>
            </a:r>
            <a:r>
              <a:rPr lang="en-AU" sz="2600" b="1" dirty="0">
                <a:solidFill>
                  <a:srgbClr val="313131"/>
                </a:solidFill>
                <a:latin typeface="Source Sans Pro" panose="020B0503030403020204" pitchFamily="34" charset="0"/>
              </a:rPr>
              <a:t>dead native trees </a:t>
            </a:r>
            <a:r>
              <a:rPr lang="en-AU" sz="2600" dirty="0">
                <a:solidFill>
                  <a:srgbClr val="313131"/>
                </a:solidFill>
                <a:latin typeface="Source Sans Pro" panose="020B0503030403020204" pitchFamily="34" charset="0"/>
              </a:rPr>
              <a:t>that provide  essential habitat elements for local fauna</a:t>
            </a:r>
          </a:p>
          <a:p>
            <a:pPr marL="447675" indent="-268288">
              <a:buClr>
                <a:srgbClr val="6C972C"/>
              </a:buClr>
            </a:pPr>
            <a:r>
              <a:rPr lang="en-AU" sz="2600" dirty="0">
                <a:solidFill>
                  <a:srgbClr val="313131"/>
                </a:solidFill>
                <a:latin typeface="Source Sans Pro" panose="020B0503030403020204" pitchFamily="34" charset="0"/>
              </a:rPr>
              <a:t>Expanding the </a:t>
            </a:r>
            <a:r>
              <a:rPr lang="en-AU" sz="2600" b="1" dirty="0">
                <a:solidFill>
                  <a:srgbClr val="313131"/>
                </a:solidFill>
                <a:latin typeface="Source Sans Pro" panose="020B0503030403020204" pitchFamily="34" charset="0"/>
              </a:rPr>
              <a:t>ACT Tree Register </a:t>
            </a:r>
            <a:r>
              <a:rPr lang="en-AU" sz="2600" dirty="0">
                <a:solidFill>
                  <a:srgbClr val="313131"/>
                </a:solidFill>
                <a:latin typeface="Source Sans Pro" panose="020B0503030403020204" pitchFamily="34" charset="0"/>
              </a:rPr>
              <a:t>which celebrates and protects our most significant trees. </a:t>
            </a:r>
          </a:p>
        </p:txBody>
      </p:sp>
      <p:sp>
        <p:nvSpPr>
          <p:cNvPr id="4" name="TextBox 3">
            <a:extLst>
              <a:ext uri="{FF2B5EF4-FFF2-40B4-BE49-F238E27FC236}">
                <a16:creationId xmlns:a16="http://schemas.microsoft.com/office/drawing/2014/main" id="{E1083726-533D-581C-97DA-70BFAB9EFA2D}"/>
              </a:ext>
            </a:extLst>
          </p:cNvPr>
          <p:cNvSpPr txBox="1"/>
          <p:nvPr/>
        </p:nvSpPr>
        <p:spPr>
          <a:xfrm>
            <a:off x="441438" y="4714473"/>
            <a:ext cx="4276866" cy="1815882"/>
          </a:xfrm>
          <a:prstGeom prst="rect">
            <a:avLst/>
          </a:prstGeom>
          <a:noFill/>
        </p:spPr>
        <p:txBody>
          <a:bodyPr wrap="square" lIns="91440" tIns="45720" rIns="91440" bIns="45720" anchor="t">
            <a:spAutoFit/>
          </a:bodyPr>
          <a:lstStyle/>
          <a:p>
            <a:pPr>
              <a:spcBef>
                <a:spcPts val="1000"/>
              </a:spcBef>
              <a:spcAft>
                <a:spcPts val="800"/>
              </a:spcAft>
            </a:pPr>
            <a:r>
              <a:rPr lang="en-AU" sz="2800" b="1" dirty="0">
                <a:solidFill>
                  <a:srgbClr val="313131"/>
                </a:solidFill>
                <a:latin typeface="Source Sans Pro"/>
                <a:ea typeface="Source Sans Pro"/>
              </a:rPr>
              <a:t>On 1 January 2024, the </a:t>
            </a:r>
            <a:r>
              <a:rPr lang="en-AU" sz="2800" b="1" i="1" dirty="0">
                <a:solidFill>
                  <a:srgbClr val="313131"/>
                </a:solidFill>
                <a:latin typeface="Source Sans Pro"/>
                <a:ea typeface="Source Sans Pro"/>
              </a:rPr>
              <a:t>Urban Forest Act 2023 </a:t>
            </a:r>
            <a:r>
              <a:rPr lang="en-AU" sz="2800" b="1" dirty="0">
                <a:solidFill>
                  <a:srgbClr val="313131"/>
                </a:solidFill>
                <a:latin typeface="Source Sans Pro"/>
                <a:ea typeface="Source Sans Pro"/>
              </a:rPr>
              <a:t>replaced the </a:t>
            </a:r>
            <a:r>
              <a:rPr lang="en-AU" sz="2800" b="1" i="1" dirty="0">
                <a:solidFill>
                  <a:srgbClr val="313131"/>
                </a:solidFill>
                <a:latin typeface="Source Sans Pro"/>
                <a:ea typeface="Source Sans Pro"/>
              </a:rPr>
              <a:t>Tree Protection Act 2005</a:t>
            </a:r>
            <a:r>
              <a:rPr lang="en-AU" sz="2800" b="1" dirty="0">
                <a:solidFill>
                  <a:srgbClr val="313131"/>
                </a:solidFill>
                <a:latin typeface="Source Sans Pro"/>
                <a:ea typeface="Source Sans Pro"/>
              </a:rPr>
              <a:t>.</a:t>
            </a:r>
          </a:p>
        </p:txBody>
      </p:sp>
      <p:sp>
        <p:nvSpPr>
          <p:cNvPr id="12" name="Title 1">
            <a:extLst>
              <a:ext uri="{FF2B5EF4-FFF2-40B4-BE49-F238E27FC236}">
                <a16:creationId xmlns:a16="http://schemas.microsoft.com/office/drawing/2014/main" id="{C3C3B4C7-3CD3-349C-89B7-EB3A1E47A620}"/>
              </a:ext>
            </a:extLst>
          </p:cNvPr>
          <p:cNvSpPr>
            <a:spLocks noGrp="1"/>
          </p:cNvSpPr>
          <p:nvPr>
            <p:ph type="title"/>
          </p:nvPr>
        </p:nvSpPr>
        <p:spPr>
          <a:xfrm>
            <a:off x="4901184" y="303118"/>
            <a:ext cx="6071616" cy="855313"/>
          </a:xfrm>
        </p:spPr>
        <p:txBody>
          <a:bodyPr anchor="t">
            <a:noAutofit/>
          </a:bodyPr>
          <a:lstStyle/>
          <a:p>
            <a:pPr marL="268288"/>
            <a:r>
              <a:rPr lang="en-AU" sz="4000" dirty="0">
                <a:solidFill>
                  <a:srgbClr val="2E4E0D"/>
                </a:solidFill>
                <a:latin typeface="Montserrat" pitchFamily="2" charset="77"/>
              </a:rPr>
              <a:t>The new laws protect more trees by:</a:t>
            </a:r>
          </a:p>
        </p:txBody>
      </p:sp>
      <p:cxnSp>
        <p:nvCxnSpPr>
          <p:cNvPr id="13" name="Straight Connector 12">
            <a:extLst>
              <a:ext uri="{FF2B5EF4-FFF2-40B4-BE49-F238E27FC236}">
                <a16:creationId xmlns:a16="http://schemas.microsoft.com/office/drawing/2014/main" id="{F906E750-F1A9-80DE-BFEC-EB32986CBA85}"/>
              </a:ext>
            </a:extLst>
          </p:cNvPr>
          <p:cNvCxnSpPr>
            <a:cxnSpLocks/>
          </p:cNvCxnSpPr>
          <p:nvPr/>
        </p:nvCxnSpPr>
        <p:spPr>
          <a:xfrm>
            <a:off x="5241843" y="1542970"/>
            <a:ext cx="5730957"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7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EA6E-5314-48DF-9611-13E979FF3BEB}"/>
              </a:ext>
            </a:extLst>
          </p:cNvPr>
          <p:cNvSpPr>
            <a:spLocks noGrp="1"/>
          </p:cNvSpPr>
          <p:nvPr>
            <p:ph type="title"/>
          </p:nvPr>
        </p:nvSpPr>
        <p:spPr>
          <a:xfrm>
            <a:off x="677334" y="338977"/>
            <a:ext cx="11514666" cy="855313"/>
          </a:xfrm>
        </p:spPr>
        <p:txBody>
          <a:bodyPr anchor="t">
            <a:noAutofit/>
          </a:bodyPr>
          <a:lstStyle/>
          <a:p>
            <a:r>
              <a:rPr lang="en-AU" sz="4000" dirty="0">
                <a:solidFill>
                  <a:srgbClr val="2E4E0D"/>
                </a:solidFill>
                <a:latin typeface="Montserrat" pitchFamily="2" charset="77"/>
              </a:rPr>
              <a:t>Urban Forest Act – What else has changed? </a:t>
            </a:r>
          </a:p>
        </p:txBody>
      </p:sp>
      <p:cxnSp>
        <p:nvCxnSpPr>
          <p:cNvPr id="6" name="Straight Connector 5">
            <a:extLst>
              <a:ext uri="{FF2B5EF4-FFF2-40B4-BE49-F238E27FC236}">
                <a16:creationId xmlns:a16="http://schemas.microsoft.com/office/drawing/2014/main" id="{250D9966-1802-49A0-90B2-16F85391AA04}"/>
              </a:ext>
            </a:extLst>
          </p:cNvPr>
          <p:cNvCxnSpPr>
            <a:cxnSpLocks/>
          </p:cNvCxnSpPr>
          <p:nvPr/>
        </p:nvCxnSpPr>
        <p:spPr>
          <a:xfrm>
            <a:off x="677334" y="951299"/>
            <a:ext cx="11245725" cy="1"/>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D1E8219-1D6C-CAAB-680C-3A00E752B28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
        <p:nvSpPr>
          <p:cNvPr id="3" name="Content Placeholder 2">
            <a:extLst>
              <a:ext uri="{FF2B5EF4-FFF2-40B4-BE49-F238E27FC236}">
                <a16:creationId xmlns:a16="http://schemas.microsoft.com/office/drawing/2014/main" id="{D111EA68-C3A6-ACC1-621B-6485B4A86AC7}"/>
              </a:ext>
            </a:extLst>
          </p:cNvPr>
          <p:cNvSpPr txBox="1">
            <a:spLocks/>
          </p:cNvSpPr>
          <p:nvPr/>
        </p:nvSpPr>
        <p:spPr>
          <a:xfrm>
            <a:off x="677334" y="951300"/>
            <a:ext cx="11245725" cy="4955402"/>
          </a:xfrm>
          <a:prstGeom prst="rect">
            <a:avLst/>
          </a:prstGeom>
        </p:spPr>
        <p:txBody>
          <a:bodyPr vert="horz" lIns="91440" tIns="45720" rIns="91440" bIns="45720" numCol="1" spcCol="54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6C972C"/>
              </a:buClr>
              <a:buFont typeface="Arial" panose="020B0604020202020204" pitchFamily="34" charset="0"/>
              <a:buChar char="•"/>
            </a:pPr>
            <a:r>
              <a:rPr lang="en-AU" sz="2400" dirty="0">
                <a:latin typeface="Source Sans Pro" panose="020B0503030403020204" pitchFamily="34" charset="0"/>
              </a:rPr>
              <a:t>Mandating </a:t>
            </a:r>
            <a:r>
              <a:rPr lang="en-AU" sz="2400" b="1" dirty="0">
                <a:latin typeface="Source Sans Pro" panose="020B0503030403020204" pitchFamily="34" charset="0"/>
              </a:rPr>
              <a:t>tree management plans </a:t>
            </a:r>
            <a:r>
              <a:rPr lang="en-AU" sz="2400" dirty="0">
                <a:latin typeface="Source Sans Pro" panose="020B0503030403020204" pitchFamily="34" charset="0"/>
              </a:rPr>
              <a:t>in application processes for activities that may impact a protected tree, e.g. driveway, building, and public land use applications.</a:t>
            </a:r>
          </a:p>
          <a:p>
            <a:pPr>
              <a:buClr>
                <a:srgbClr val="6C972C"/>
              </a:buClr>
            </a:pPr>
            <a:r>
              <a:rPr lang="en-AU" sz="2400" dirty="0">
                <a:latin typeface="Source Sans Pro" panose="020B0503030403020204" pitchFamily="34" charset="0"/>
              </a:rPr>
              <a:t>M</a:t>
            </a:r>
            <a:r>
              <a:rPr lang="en-AU" sz="2400" b="0" i="0" dirty="0">
                <a:effectLst/>
                <a:latin typeface="Source Sans Pro" panose="020B0503030403020204" pitchFamily="34" charset="0"/>
              </a:rPr>
              <a:t>andating the inclusion of</a:t>
            </a:r>
            <a:r>
              <a:rPr lang="en-AU" sz="2400" i="0" dirty="0">
                <a:effectLst/>
                <a:latin typeface="Source Sans Pro" panose="020B0503030403020204" pitchFamily="34" charset="0"/>
              </a:rPr>
              <a:t> tree management </a:t>
            </a:r>
            <a:r>
              <a:rPr lang="en-AU" sz="2400" dirty="0">
                <a:latin typeface="Source Sans Pro" panose="020B0503030403020204" pitchFamily="34" charset="0"/>
              </a:rPr>
              <a:t>p</a:t>
            </a:r>
            <a:r>
              <a:rPr lang="en-AU" sz="2400" i="0" dirty="0">
                <a:effectLst/>
                <a:latin typeface="Source Sans Pro" panose="020B0503030403020204" pitchFamily="34" charset="0"/>
              </a:rPr>
              <a:t>lans in </a:t>
            </a:r>
            <a:r>
              <a:rPr lang="en-AU" sz="2400" b="1" i="0" dirty="0">
                <a:effectLst/>
                <a:latin typeface="Source Sans Pro" panose="020B0503030403020204" pitchFamily="34" charset="0"/>
              </a:rPr>
              <a:t>all development </a:t>
            </a:r>
            <a:r>
              <a:rPr lang="en-AU" sz="2400" b="1" dirty="0">
                <a:latin typeface="Source Sans Pro" panose="020B0503030403020204" pitchFamily="34" charset="0"/>
              </a:rPr>
              <a:t>a</a:t>
            </a:r>
            <a:r>
              <a:rPr lang="en-AU" sz="2400" b="1" i="0" dirty="0">
                <a:effectLst/>
                <a:latin typeface="Source Sans Pro" panose="020B0503030403020204" pitchFamily="34" charset="0"/>
              </a:rPr>
              <a:t>pplications </a:t>
            </a:r>
            <a:r>
              <a:rPr lang="en-AU" sz="2400" b="0" i="0" dirty="0">
                <a:effectLst/>
                <a:latin typeface="Source Sans Pro" panose="020B0503030403020204" pitchFamily="34" charset="0"/>
              </a:rPr>
              <a:t>where a protected tree may be impacted.</a:t>
            </a:r>
            <a:endParaRPr lang="en-AU" sz="2400" b="0" i="0" dirty="0">
              <a:solidFill>
                <a:srgbClr val="313131"/>
              </a:solidFill>
              <a:effectLst/>
              <a:latin typeface="Source Sans Pro" panose="020B0503030403020204" pitchFamily="34" charset="0"/>
            </a:endParaRPr>
          </a:p>
          <a:p>
            <a:pPr algn="l">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I</a:t>
            </a:r>
            <a:r>
              <a:rPr lang="en-AU" sz="2400" b="0" i="0" dirty="0">
                <a:solidFill>
                  <a:srgbClr val="313131"/>
                </a:solidFill>
                <a:effectLst/>
                <a:latin typeface="Source Sans Pro" panose="020B0503030403020204" pitchFamily="34" charset="0"/>
              </a:rPr>
              <a:t>ntroducing </a:t>
            </a:r>
            <a:r>
              <a:rPr lang="en-AU" sz="2400" b="1" i="0" dirty="0">
                <a:solidFill>
                  <a:srgbClr val="313131"/>
                </a:solidFill>
                <a:effectLst/>
                <a:latin typeface="Source Sans Pro" panose="020B0503030403020204" pitchFamily="34" charset="0"/>
              </a:rPr>
              <a:t>tree bonds </a:t>
            </a:r>
            <a:r>
              <a:rPr lang="en-AU" sz="2400" b="0" i="0" dirty="0">
                <a:solidFill>
                  <a:srgbClr val="313131"/>
                </a:solidFill>
                <a:effectLst/>
                <a:latin typeface="Source Sans Pro" panose="020B0503030403020204" pitchFamily="34" charset="0"/>
              </a:rPr>
              <a:t>to ensure protected trees are not damaged during construction work.</a:t>
            </a:r>
          </a:p>
          <a:p>
            <a:pPr algn="l">
              <a:buClr>
                <a:srgbClr val="6C972C"/>
              </a:buClr>
              <a:buFont typeface="Arial" panose="020B0604020202020204" pitchFamily="34" charset="0"/>
              <a:buChar char="•"/>
            </a:pPr>
            <a:r>
              <a:rPr lang="en-AU" sz="2400" dirty="0">
                <a:solidFill>
                  <a:srgbClr val="313131"/>
                </a:solidFill>
                <a:latin typeface="Source Sans Pro" panose="020B0503030403020204" pitchFamily="34" charset="0"/>
              </a:rPr>
              <a:t>Introducing </a:t>
            </a:r>
            <a:r>
              <a:rPr lang="en-AU" sz="2400" b="1" dirty="0">
                <a:solidFill>
                  <a:srgbClr val="313131"/>
                </a:solidFill>
                <a:latin typeface="Source Sans Pro" panose="020B0503030403020204" pitchFamily="34" charset="0"/>
              </a:rPr>
              <a:t>canopy contribution agreements </a:t>
            </a:r>
            <a:r>
              <a:rPr lang="en-AU" sz="2400" i="0" dirty="0">
                <a:solidFill>
                  <a:srgbClr val="313131"/>
                </a:solidFill>
                <a:effectLst/>
                <a:latin typeface="Source Sans Pro" panose="020B0503030403020204" pitchFamily="34" charset="0"/>
              </a:rPr>
              <a:t>to </a:t>
            </a:r>
            <a:r>
              <a:rPr lang="en-AU" sz="2400" b="0" i="0" dirty="0">
                <a:solidFill>
                  <a:srgbClr val="313131"/>
                </a:solidFill>
                <a:effectLst/>
                <a:latin typeface="Source Sans Pro" panose="020B0503030403020204" pitchFamily="34" charset="0"/>
              </a:rPr>
              <a:t>replace lost canopy when a protected tree is approved for removal.</a:t>
            </a:r>
          </a:p>
          <a:p>
            <a:pPr>
              <a:buClr>
                <a:srgbClr val="6C972C"/>
              </a:buClr>
            </a:pPr>
            <a:r>
              <a:rPr lang="en-AU" sz="2400" b="1" i="0" dirty="0">
                <a:solidFill>
                  <a:srgbClr val="313131"/>
                </a:solidFill>
                <a:effectLst/>
                <a:latin typeface="Source Sans Pro" panose="020B0503030403020204" pitchFamily="34" charset="0"/>
              </a:rPr>
              <a:t>Increasing penalties </a:t>
            </a:r>
            <a:r>
              <a:rPr lang="en-AU" sz="2400" b="0" i="0" dirty="0">
                <a:solidFill>
                  <a:srgbClr val="313131"/>
                </a:solidFill>
                <a:effectLst/>
                <a:latin typeface="Source Sans Pro" panose="020B0503030403020204" pitchFamily="34" charset="0"/>
              </a:rPr>
              <a:t>for people caught damaging a protected tree or breaching a Tree Management Plan or direction.</a:t>
            </a:r>
          </a:p>
        </p:txBody>
      </p:sp>
    </p:spTree>
    <p:extLst>
      <p:ext uri="{BB962C8B-B14F-4D97-AF65-F5344CB8AC3E}">
        <p14:creationId xmlns:p14="http://schemas.microsoft.com/office/powerpoint/2010/main" val="60671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EA6E-5314-48DF-9611-13E979FF3BEB}"/>
              </a:ext>
            </a:extLst>
          </p:cNvPr>
          <p:cNvSpPr>
            <a:spLocks noGrp="1"/>
          </p:cNvSpPr>
          <p:nvPr>
            <p:ph type="title"/>
          </p:nvPr>
        </p:nvSpPr>
        <p:spPr>
          <a:xfrm>
            <a:off x="677334" y="338977"/>
            <a:ext cx="10551498" cy="855313"/>
          </a:xfrm>
        </p:spPr>
        <p:txBody>
          <a:bodyPr anchor="t">
            <a:noAutofit/>
          </a:bodyPr>
          <a:lstStyle/>
          <a:p>
            <a:r>
              <a:rPr lang="en-AU" sz="4000" dirty="0">
                <a:solidFill>
                  <a:srgbClr val="2E4E0D"/>
                </a:solidFill>
                <a:latin typeface="Montserrat" pitchFamily="2" charset="77"/>
              </a:rPr>
              <a:t>What is a tree?</a:t>
            </a:r>
          </a:p>
        </p:txBody>
      </p:sp>
      <p:cxnSp>
        <p:nvCxnSpPr>
          <p:cNvPr id="6" name="Straight Connector 5">
            <a:extLst>
              <a:ext uri="{FF2B5EF4-FFF2-40B4-BE49-F238E27FC236}">
                <a16:creationId xmlns:a16="http://schemas.microsoft.com/office/drawing/2014/main" id="{250D9966-1802-49A0-90B2-16F85391AA04}"/>
              </a:ext>
            </a:extLst>
          </p:cNvPr>
          <p:cNvCxnSpPr>
            <a:cxnSpLocks/>
          </p:cNvCxnSpPr>
          <p:nvPr/>
        </p:nvCxnSpPr>
        <p:spPr>
          <a:xfrm>
            <a:off x="677334"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29BFC45-5221-D00D-082F-FD1C193F11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
        <p:nvSpPr>
          <p:cNvPr id="8" name="TextBox 7">
            <a:extLst>
              <a:ext uri="{FF2B5EF4-FFF2-40B4-BE49-F238E27FC236}">
                <a16:creationId xmlns:a16="http://schemas.microsoft.com/office/drawing/2014/main" id="{6A6B52F4-7BEA-BC47-9FBF-14611EB64BFE}"/>
              </a:ext>
            </a:extLst>
          </p:cNvPr>
          <p:cNvSpPr txBox="1"/>
          <p:nvPr/>
        </p:nvSpPr>
        <p:spPr>
          <a:xfrm>
            <a:off x="677333" y="1806612"/>
            <a:ext cx="3990919"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tree can be: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woody perennial plant </a:t>
            </a: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(excluding bamboo)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 plant resembling a tree </a:t>
            </a: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in form and size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any other plant </a:t>
            </a: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prescribed by legislation (such as a palm tree).</a:t>
            </a:r>
          </a:p>
        </p:txBody>
      </p:sp>
      <p:sp>
        <p:nvSpPr>
          <p:cNvPr id="11" name="TextBox 10">
            <a:extLst>
              <a:ext uri="{FF2B5EF4-FFF2-40B4-BE49-F238E27FC236}">
                <a16:creationId xmlns:a16="http://schemas.microsoft.com/office/drawing/2014/main" id="{A029F708-0AD5-439A-9E45-228B8B822AAC}"/>
              </a:ext>
            </a:extLst>
          </p:cNvPr>
          <p:cNvSpPr txBox="1"/>
          <p:nvPr/>
        </p:nvSpPr>
        <p:spPr>
          <a:xfrm>
            <a:off x="4940968" y="1806612"/>
            <a:ext cx="64008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Hedge plants </a:t>
            </a: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will be classified as trees under the Act if they are unmaintained hedges that have grown into trees that meet regulated size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313131"/>
                </a:solidFill>
                <a:effectLst/>
                <a:uLnTx/>
                <a:uFillTx/>
                <a:latin typeface="Source Sans Pro" panose="020B0503030403020204" pitchFamily="34" charset="0"/>
                <a:ea typeface="+mn-ea"/>
                <a:cs typeface="+mn-cs"/>
              </a:rPr>
              <a:t>Hedge plants will not be classified as trees under the Act if the original intent of the planting was for the purpose of a hedge and the plantings are maintained as a hedge.</a:t>
            </a:r>
          </a:p>
        </p:txBody>
      </p:sp>
    </p:spTree>
    <p:extLst>
      <p:ext uri="{BB962C8B-B14F-4D97-AF65-F5344CB8AC3E}">
        <p14:creationId xmlns:p14="http://schemas.microsoft.com/office/powerpoint/2010/main" val="105402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EA6E-5314-48DF-9611-13E979FF3BEB}"/>
              </a:ext>
            </a:extLst>
          </p:cNvPr>
          <p:cNvSpPr>
            <a:spLocks noGrp="1"/>
          </p:cNvSpPr>
          <p:nvPr>
            <p:ph type="title"/>
          </p:nvPr>
        </p:nvSpPr>
        <p:spPr>
          <a:xfrm>
            <a:off x="677334" y="338977"/>
            <a:ext cx="10551498" cy="855313"/>
          </a:xfrm>
        </p:spPr>
        <p:txBody>
          <a:bodyPr anchor="t">
            <a:noAutofit/>
          </a:bodyPr>
          <a:lstStyle/>
          <a:p>
            <a:r>
              <a:rPr lang="en-AU" sz="4000" dirty="0">
                <a:solidFill>
                  <a:srgbClr val="2E4E0D"/>
                </a:solidFill>
                <a:latin typeface="Montserrat" pitchFamily="2" charset="77"/>
              </a:rPr>
              <a:t>Protected trees – a new definition</a:t>
            </a:r>
          </a:p>
        </p:txBody>
      </p:sp>
      <p:cxnSp>
        <p:nvCxnSpPr>
          <p:cNvPr id="6" name="Straight Connector 5">
            <a:extLst>
              <a:ext uri="{FF2B5EF4-FFF2-40B4-BE49-F238E27FC236}">
                <a16:creationId xmlns:a16="http://schemas.microsoft.com/office/drawing/2014/main" id="{250D9966-1802-49A0-90B2-16F85391AA04}"/>
              </a:ext>
            </a:extLst>
          </p:cNvPr>
          <p:cNvCxnSpPr>
            <a:cxnSpLocks/>
          </p:cNvCxnSpPr>
          <p:nvPr/>
        </p:nvCxnSpPr>
        <p:spPr>
          <a:xfrm>
            <a:off x="677334"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29BFC45-5221-D00D-082F-FD1C193F11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24551"/>
            <a:ext cx="12192000" cy="933449"/>
          </a:xfrm>
          <a:prstGeom prst="rect">
            <a:avLst/>
          </a:prstGeom>
        </p:spPr>
      </p:pic>
      <p:sp>
        <p:nvSpPr>
          <p:cNvPr id="9" name="Content Placeholder 2">
            <a:extLst>
              <a:ext uri="{FF2B5EF4-FFF2-40B4-BE49-F238E27FC236}">
                <a16:creationId xmlns:a16="http://schemas.microsoft.com/office/drawing/2014/main" id="{52FF84C0-F903-2CEA-8ACD-D7715A32B05D}"/>
              </a:ext>
            </a:extLst>
          </p:cNvPr>
          <p:cNvSpPr>
            <a:spLocks noGrp="1"/>
          </p:cNvSpPr>
          <p:nvPr>
            <p:ph idx="1"/>
          </p:nvPr>
        </p:nvSpPr>
        <p:spPr>
          <a:xfrm>
            <a:off x="677334" y="2056648"/>
            <a:ext cx="4163319" cy="2729816"/>
          </a:xfrm>
        </p:spPr>
        <p:txBody>
          <a:bodyPr anchor="ctr">
            <a:noAutofit/>
          </a:bodyPr>
          <a:lstStyle/>
          <a:p>
            <a:pPr fontAlgn="base">
              <a:spcAft>
                <a:spcPts val="800"/>
              </a:spcAft>
              <a:buClr>
                <a:srgbClr val="6C972C"/>
              </a:buClr>
            </a:pPr>
            <a:r>
              <a:rPr lang="en-AU" dirty="0">
                <a:solidFill>
                  <a:srgbClr val="313131"/>
                </a:solidFill>
                <a:latin typeface="Source Sans Pro" panose="020B0503030403020204" pitchFamily="34" charset="0"/>
              </a:rPr>
              <a:t>All </a:t>
            </a:r>
            <a:r>
              <a:rPr lang="en-AU" b="1" dirty="0">
                <a:solidFill>
                  <a:srgbClr val="313131"/>
                </a:solidFill>
                <a:latin typeface="Source Sans Pro" panose="020B0503030403020204" pitchFamily="34" charset="0"/>
              </a:rPr>
              <a:t>trees on public land </a:t>
            </a:r>
            <a:r>
              <a:rPr lang="en-AU" dirty="0">
                <a:solidFill>
                  <a:srgbClr val="313131"/>
                </a:solidFill>
                <a:latin typeface="Source Sans Pro" panose="020B0503030403020204" pitchFamily="34" charset="0"/>
              </a:rPr>
              <a:t>are protected trees.</a:t>
            </a:r>
          </a:p>
          <a:p>
            <a:pPr fontAlgn="base">
              <a:spcAft>
                <a:spcPts val="800"/>
              </a:spcAft>
              <a:buClr>
                <a:srgbClr val="6C972C"/>
              </a:buClr>
            </a:pPr>
            <a:r>
              <a:rPr lang="en-AU" dirty="0">
                <a:solidFill>
                  <a:srgbClr val="313131"/>
                </a:solidFill>
                <a:latin typeface="Source Sans Pro" panose="020B0503030403020204" pitchFamily="34" charset="0"/>
              </a:rPr>
              <a:t>All </a:t>
            </a:r>
            <a:r>
              <a:rPr lang="en-AU" b="1" dirty="0">
                <a:solidFill>
                  <a:srgbClr val="313131"/>
                </a:solidFill>
                <a:latin typeface="Source Sans Pro" panose="020B0503030403020204" pitchFamily="34" charset="0"/>
              </a:rPr>
              <a:t>registered trees </a:t>
            </a:r>
            <a:r>
              <a:rPr lang="en-AU" dirty="0">
                <a:solidFill>
                  <a:srgbClr val="313131"/>
                </a:solidFill>
                <a:latin typeface="Source Sans Pro" panose="020B0503030403020204" pitchFamily="34" charset="0"/>
              </a:rPr>
              <a:t>are protected trees.</a:t>
            </a:r>
          </a:p>
        </p:txBody>
      </p:sp>
      <p:sp>
        <p:nvSpPr>
          <p:cNvPr id="10" name="Content Placeholder 2">
            <a:extLst>
              <a:ext uri="{FF2B5EF4-FFF2-40B4-BE49-F238E27FC236}">
                <a16:creationId xmlns:a16="http://schemas.microsoft.com/office/drawing/2014/main" id="{7B7BA6F3-351F-54B0-F858-142CB02D6A03}"/>
              </a:ext>
            </a:extLst>
          </p:cNvPr>
          <p:cNvSpPr txBox="1">
            <a:spLocks/>
          </p:cNvSpPr>
          <p:nvPr/>
        </p:nvSpPr>
        <p:spPr>
          <a:xfrm>
            <a:off x="4927601" y="951299"/>
            <a:ext cx="7142480" cy="4955402"/>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base">
              <a:spcAft>
                <a:spcPts val="800"/>
              </a:spcAft>
              <a:buClr>
                <a:srgbClr val="6C972C"/>
              </a:buClr>
              <a:buNone/>
            </a:pPr>
            <a:r>
              <a:rPr lang="en-AU" dirty="0">
                <a:solidFill>
                  <a:srgbClr val="313131"/>
                </a:solidFill>
                <a:latin typeface="Source Sans Pro" panose="020B0503030403020204" pitchFamily="34" charset="0"/>
              </a:rPr>
              <a:t>A tree on </a:t>
            </a:r>
            <a:r>
              <a:rPr lang="en-AU" b="1" dirty="0">
                <a:solidFill>
                  <a:srgbClr val="313131"/>
                </a:solidFill>
                <a:latin typeface="Source Sans Pro" panose="020B0503030403020204" pitchFamily="34" charset="0"/>
              </a:rPr>
              <a:t>private land </a:t>
            </a:r>
            <a:r>
              <a:rPr lang="en-AU" dirty="0">
                <a:solidFill>
                  <a:srgbClr val="313131"/>
                </a:solidFill>
                <a:latin typeface="Source Sans Pro" panose="020B0503030403020204" pitchFamily="34" charset="0"/>
              </a:rPr>
              <a:t>is a protected tree if it: ​</a:t>
            </a:r>
          </a:p>
          <a:p>
            <a:pPr lvl="1" fontAlgn="base">
              <a:spcAft>
                <a:spcPts val="800"/>
              </a:spcAft>
              <a:buClr>
                <a:srgbClr val="6C972C"/>
              </a:buClr>
            </a:pPr>
            <a:r>
              <a:rPr lang="en-AU" dirty="0">
                <a:solidFill>
                  <a:srgbClr val="313131"/>
                </a:solidFill>
                <a:latin typeface="Source Sans Pro" panose="020B0503030403020204" pitchFamily="34" charset="0"/>
              </a:rPr>
              <a:t>is </a:t>
            </a:r>
            <a:r>
              <a:rPr lang="en-AU" b="1" dirty="0">
                <a:solidFill>
                  <a:srgbClr val="313131"/>
                </a:solidFill>
                <a:latin typeface="Source Sans Pro" panose="020B0503030403020204" pitchFamily="34" charset="0"/>
              </a:rPr>
              <a:t>8m or taller </a:t>
            </a:r>
            <a:r>
              <a:rPr lang="en-AU" dirty="0">
                <a:solidFill>
                  <a:srgbClr val="313131"/>
                </a:solidFill>
                <a:latin typeface="Source Sans Pro" panose="020B0503030403020204" pitchFamily="34" charset="0"/>
              </a:rPr>
              <a:t>​</a:t>
            </a:r>
          </a:p>
          <a:p>
            <a:pPr lvl="1" fontAlgn="base">
              <a:spcAft>
                <a:spcPts val="800"/>
              </a:spcAft>
              <a:buClr>
                <a:srgbClr val="6C972C"/>
              </a:buClr>
            </a:pPr>
            <a:r>
              <a:rPr lang="en-AU" dirty="0">
                <a:solidFill>
                  <a:srgbClr val="313131"/>
                </a:solidFill>
                <a:latin typeface="Source Sans Pro" panose="020B0503030403020204" pitchFamily="34" charset="0"/>
              </a:rPr>
              <a:t>has a canopy </a:t>
            </a:r>
            <a:r>
              <a:rPr lang="en-AU" b="1" dirty="0">
                <a:solidFill>
                  <a:srgbClr val="313131"/>
                </a:solidFill>
                <a:latin typeface="Source Sans Pro" panose="020B0503030403020204" pitchFamily="34" charset="0"/>
              </a:rPr>
              <a:t>8m or wider </a:t>
            </a:r>
            <a:r>
              <a:rPr lang="en-AU" dirty="0">
                <a:solidFill>
                  <a:srgbClr val="313131"/>
                </a:solidFill>
                <a:latin typeface="Source Sans Pro" panose="020B0503030403020204" pitchFamily="34" charset="0"/>
              </a:rPr>
              <a:t>​</a:t>
            </a:r>
          </a:p>
          <a:p>
            <a:pPr lvl="1" fontAlgn="base">
              <a:spcAft>
                <a:spcPts val="800"/>
              </a:spcAft>
              <a:buClr>
                <a:srgbClr val="6C972C"/>
              </a:buClr>
            </a:pPr>
            <a:r>
              <a:rPr lang="en-AU" dirty="0">
                <a:solidFill>
                  <a:srgbClr val="313131"/>
                </a:solidFill>
                <a:latin typeface="Source Sans Pro" panose="020B0503030403020204" pitchFamily="34" charset="0"/>
              </a:rPr>
              <a:t>has a </a:t>
            </a:r>
            <a:r>
              <a:rPr lang="en-AU" b="1" dirty="0">
                <a:solidFill>
                  <a:srgbClr val="313131"/>
                </a:solidFill>
                <a:latin typeface="Source Sans Pro" panose="020B0503030403020204" pitchFamily="34" charset="0"/>
              </a:rPr>
              <a:t>trunk circumference of 1m </a:t>
            </a:r>
            <a:r>
              <a:rPr lang="en-AU" dirty="0">
                <a:solidFill>
                  <a:srgbClr val="313131"/>
                </a:solidFill>
                <a:latin typeface="Source Sans Pro" panose="020B0503030403020204" pitchFamily="34" charset="0"/>
              </a:rPr>
              <a:t>or more at 1.4m above natural ground level </a:t>
            </a:r>
            <a:r>
              <a:rPr lang="en-US" dirty="0">
                <a:solidFill>
                  <a:srgbClr val="313131"/>
                </a:solidFill>
                <a:latin typeface="Source Sans Pro" panose="020B0503030403020204" pitchFamily="34" charset="0"/>
              </a:rPr>
              <a:t>​</a:t>
            </a:r>
          </a:p>
          <a:p>
            <a:pPr lvl="1" fontAlgn="base">
              <a:spcAft>
                <a:spcPts val="800"/>
              </a:spcAft>
              <a:buClr>
                <a:srgbClr val="6C972C"/>
              </a:buClr>
            </a:pPr>
            <a:r>
              <a:rPr lang="en-AU" dirty="0">
                <a:solidFill>
                  <a:srgbClr val="313131"/>
                </a:solidFill>
                <a:latin typeface="Source Sans Pro" panose="020B0503030403020204" pitchFamily="34" charset="0"/>
              </a:rPr>
              <a:t>is a </a:t>
            </a:r>
            <a:r>
              <a:rPr lang="en-AU" b="1" dirty="0">
                <a:solidFill>
                  <a:srgbClr val="313131"/>
                </a:solidFill>
                <a:latin typeface="Source Sans Pro" panose="020B0503030403020204" pitchFamily="34" charset="0"/>
              </a:rPr>
              <a:t>dead native tree </a:t>
            </a:r>
            <a:r>
              <a:rPr lang="en-AU" dirty="0">
                <a:solidFill>
                  <a:srgbClr val="313131"/>
                </a:solidFill>
                <a:latin typeface="Source Sans Pro" panose="020B0503030403020204" pitchFamily="34" charset="0"/>
              </a:rPr>
              <a:t>that has a </a:t>
            </a:r>
            <a:r>
              <a:rPr lang="en-AU" b="1" dirty="0">
                <a:solidFill>
                  <a:srgbClr val="313131"/>
                </a:solidFill>
                <a:latin typeface="Source Sans Pro" panose="020B0503030403020204" pitchFamily="34" charset="0"/>
              </a:rPr>
              <a:t>trunk circumference of 1.88m </a:t>
            </a:r>
            <a:r>
              <a:rPr lang="en-AU" dirty="0">
                <a:solidFill>
                  <a:srgbClr val="313131"/>
                </a:solidFill>
                <a:latin typeface="Source Sans Pro" panose="020B0503030403020204" pitchFamily="34" charset="0"/>
              </a:rPr>
              <a:t>or more at 1.4m above natural ground level​</a:t>
            </a:r>
          </a:p>
          <a:p>
            <a:pPr lvl="1" fontAlgn="base">
              <a:spcAft>
                <a:spcPts val="800"/>
              </a:spcAft>
              <a:buClr>
                <a:srgbClr val="6C972C"/>
              </a:buClr>
            </a:pPr>
            <a:r>
              <a:rPr lang="en-AU" dirty="0">
                <a:solidFill>
                  <a:srgbClr val="313131"/>
                </a:solidFill>
                <a:latin typeface="Source Sans Pro" panose="020B0503030403020204" pitchFamily="34" charset="0"/>
              </a:rPr>
              <a:t>was </a:t>
            </a:r>
            <a:r>
              <a:rPr lang="en-AU" b="1" dirty="0">
                <a:solidFill>
                  <a:srgbClr val="313131"/>
                </a:solidFill>
                <a:latin typeface="Source Sans Pro" panose="020B0503030403020204" pitchFamily="34" charset="0"/>
              </a:rPr>
              <a:t>planted as part of a canopy contribution agreement </a:t>
            </a:r>
            <a:r>
              <a:rPr lang="en-AU" dirty="0">
                <a:solidFill>
                  <a:srgbClr val="313131"/>
                </a:solidFill>
                <a:latin typeface="Source Sans Pro" panose="020B0503030403020204" pitchFamily="34" charset="0"/>
              </a:rPr>
              <a:t>in the last </a:t>
            </a:r>
            <a:r>
              <a:rPr lang="en-AU" b="1" dirty="0">
                <a:solidFill>
                  <a:srgbClr val="313131"/>
                </a:solidFill>
                <a:latin typeface="Source Sans Pro" panose="020B0503030403020204" pitchFamily="34" charset="0"/>
              </a:rPr>
              <a:t>5 years</a:t>
            </a:r>
          </a:p>
        </p:txBody>
      </p:sp>
    </p:spTree>
    <p:extLst>
      <p:ext uri="{BB962C8B-B14F-4D97-AF65-F5344CB8AC3E}">
        <p14:creationId xmlns:p14="http://schemas.microsoft.com/office/powerpoint/2010/main" val="281666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oking up view of a tree with green leaves&#10;&#10;Description automatically generated">
            <a:extLst>
              <a:ext uri="{FF2B5EF4-FFF2-40B4-BE49-F238E27FC236}">
                <a16:creationId xmlns:a16="http://schemas.microsoft.com/office/drawing/2014/main" id="{EB09C7EB-1788-3B11-4DC2-15BBB31245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9710" y="1110913"/>
            <a:ext cx="4248371" cy="540811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1" name="Title 1">
            <a:extLst>
              <a:ext uri="{FF2B5EF4-FFF2-40B4-BE49-F238E27FC236}">
                <a16:creationId xmlns:a16="http://schemas.microsoft.com/office/drawing/2014/main" id="{78B47C4A-2E64-9BE9-6743-80CAD7EA1C0D}"/>
              </a:ext>
            </a:extLst>
          </p:cNvPr>
          <p:cNvSpPr txBox="1">
            <a:spLocks/>
          </p:cNvSpPr>
          <p:nvPr/>
        </p:nvSpPr>
        <p:spPr>
          <a:xfrm>
            <a:off x="420179" y="139190"/>
            <a:ext cx="8596668" cy="16998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AU" sz="4000" dirty="0">
              <a:solidFill>
                <a:schemeClr val="accent2"/>
              </a:solidFill>
            </a:endParaRPr>
          </a:p>
        </p:txBody>
      </p:sp>
      <p:sp>
        <p:nvSpPr>
          <p:cNvPr id="7" name="Content Placeholder 2">
            <a:extLst>
              <a:ext uri="{FF2B5EF4-FFF2-40B4-BE49-F238E27FC236}">
                <a16:creationId xmlns:a16="http://schemas.microsoft.com/office/drawing/2014/main" id="{5AAD8AA9-93A9-0FFB-6EFA-72F0D2B3574F}"/>
              </a:ext>
            </a:extLst>
          </p:cNvPr>
          <p:cNvSpPr txBox="1">
            <a:spLocks/>
          </p:cNvSpPr>
          <p:nvPr/>
        </p:nvSpPr>
        <p:spPr>
          <a:xfrm>
            <a:off x="677331" y="951299"/>
            <a:ext cx="6594671" cy="528009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spcAft>
                <a:spcPts val="600"/>
              </a:spcAft>
              <a:buFont typeface="Arial" panose="020B0604020202020204" pitchFamily="34" charset="0"/>
              <a:buNone/>
            </a:pPr>
            <a:r>
              <a:rPr lang="en-AU" sz="2800" b="1" dirty="0">
                <a:solidFill>
                  <a:srgbClr val="313131"/>
                </a:solidFill>
                <a:latin typeface="Source Sans Pro" panose="020B0503030403020204" pitchFamily="34" charset="0"/>
              </a:rPr>
              <a:t>You must have permission from the ACT Government to undertake any work that may affect a protected tree. </a:t>
            </a:r>
          </a:p>
          <a:p>
            <a:pPr marL="0" lvl="1" indent="0">
              <a:lnSpc>
                <a:spcPct val="100000"/>
              </a:lnSpc>
              <a:spcBef>
                <a:spcPts val="600"/>
              </a:spcBef>
              <a:spcAft>
                <a:spcPts val="600"/>
              </a:spcAft>
              <a:buFont typeface="Arial" panose="020B0604020202020204" pitchFamily="34" charset="0"/>
              <a:buNone/>
            </a:pPr>
            <a:r>
              <a:rPr lang="en-AU" dirty="0">
                <a:solidFill>
                  <a:srgbClr val="313131"/>
                </a:solidFill>
                <a:latin typeface="Source Sans Pro" panose="020B0503030403020204" pitchFamily="34" charset="0"/>
              </a:rPr>
              <a:t>If the tree activity relates to an activity requiring another form of approval such as a development, building or driveway application, permission can be sought:</a:t>
            </a:r>
          </a:p>
          <a:p>
            <a:pPr marL="342900" lvl="1" indent="-342900">
              <a:lnSpc>
                <a:spcPct val="100000"/>
              </a:lnSpc>
              <a:spcBef>
                <a:spcPts val="600"/>
              </a:spcBef>
              <a:spcAft>
                <a:spcPts val="600"/>
              </a:spcAft>
              <a:buClr>
                <a:srgbClr val="6C972C"/>
              </a:buClr>
            </a:pPr>
            <a:r>
              <a:rPr lang="en-AU" dirty="0">
                <a:solidFill>
                  <a:srgbClr val="313131"/>
                </a:solidFill>
                <a:latin typeface="Source Sans Pro" panose="020B0503030403020204" pitchFamily="34" charset="0"/>
              </a:rPr>
              <a:t>through a </a:t>
            </a:r>
            <a:r>
              <a:rPr lang="en-AU" b="1" dirty="0">
                <a:solidFill>
                  <a:srgbClr val="313131"/>
                </a:solidFill>
                <a:latin typeface="Source Sans Pro" panose="020B0503030403020204" pitchFamily="34" charset="0"/>
              </a:rPr>
              <a:t>tree activity application </a:t>
            </a:r>
            <a:r>
              <a:rPr lang="en-AU" dirty="0">
                <a:solidFill>
                  <a:srgbClr val="313131"/>
                </a:solidFill>
                <a:latin typeface="Source Sans Pro" panose="020B0503030403020204" pitchFamily="34" charset="0"/>
              </a:rPr>
              <a:t>submitted prior to undertaking the other application process, or</a:t>
            </a:r>
          </a:p>
          <a:p>
            <a:pPr marL="342900" lvl="1" indent="-342900">
              <a:lnSpc>
                <a:spcPct val="100000"/>
              </a:lnSpc>
              <a:spcBef>
                <a:spcPts val="600"/>
              </a:spcBef>
              <a:spcAft>
                <a:spcPts val="600"/>
              </a:spcAft>
              <a:buClr>
                <a:srgbClr val="6C972C"/>
              </a:buClr>
            </a:pPr>
            <a:r>
              <a:rPr lang="en-AU" dirty="0">
                <a:solidFill>
                  <a:srgbClr val="313131"/>
                </a:solidFill>
                <a:latin typeface="Source Sans Pro" panose="020B0503030403020204" pitchFamily="34" charset="0"/>
              </a:rPr>
              <a:t>during the other application process in conjunction with a </a:t>
            </a:r>
            <a:r>
              <a:rPr lang="en-AU" b="1" dirty="0">
                <a:solidFill>
                  <a:srgbClr val="313131"/>
                </a:solidFill>
                <a:latin typeface="Source Sans Pro" panose="020B0503030403020204" pitchFamily="34" charset="0"/>
              </a:rPr>
              <a:t>tree management plan</a:t>
            </a:r>
            <a:r>
              <a:rPr lang="en-AU" dirty="0">
                <a:solidFill>
                  <a:srgbClr val="313131"/>
                </a:solidFill>
                <a:latin typeface="Source Sans Pro" panose="020B0503030403020204" pitchFamily="34" charset="0"/>
              </a:rPr>
              <a:t>.</a:t>
            </a:r>
          </a:p>
        </p:txBody>
      </p:sp>
      <p:sp>
        <p:nvSpPr>
          <p:cNvPr id="4" name="Title 1">
            <a:extLst>
              <a:ext uri="{FF2B5EF4-FFF2-40B4-BE49-F238E27FC236}">
                <a16:creationId xmlns:a16="http://schemas.microsoft.com/office/drawing/2014/main" id="{12F5FDDB-9313-0C98-1451-53B22FBFD31A}"/>
              </a:ext>
            </a:extLst>
          </p:cNvPr>
          <p:cNvSpPr>
            <a:spLocks noGrp="1"/>
          </p:cNvSpPr>
          <p:nvPr>
            <p:ph type="title"/>
          </p:nvPr>
        </p:nvSpPr>
        <p:spPr>
          <a:xfrm>
            <a:off x="677333" y="338977"/>
            <a:ext cx="9101147" cy="855313"/>
          </a:xfrm>
        </p:spPr>
        <p:txBody>
          <a:bodyPr anchor="t">
            <a:noAutofit/>
          </a:bodyPr>
          <a:lstStyle/>
          <a:p>
            <a:r>
              <a:rPr lang="en-AU" sz="4000" dirty="0">
                <a:solidFill>
                  <a:srgbClr val="2E4E0D"/>
                </a:solidFill>
                <a:latin typeface="Montserrat" pitchFamily="2" charset="77"/>
              </a:rPr>
              <a:t>Protected tree work permissions</a:t>
            </a:r>
          </a:p>
        </p:txBody>
      </p:sp>
      <p:cxnSp>
        <p:nvCxnSpPr>
          <p:cNvPr id="2" name="Straight Connector 1">
            <a:extLst>
              <a:ext uri="{FF2B5EF4-FFF2-40B4-BE49-F238E27FC236}">
                <a16:creationId xmlns:a16="http://schemas.microsoft.com/office/drawing/2014/main" id="{6088890F-1AB2-A677-58EF-BA7D90151273}"/>
              </a:ext>
            </a:extLst>
          </p:cNvPr>
          <p:cNvCxnSpPr>
            <a:cxnSpLocks/>
          </p:cNvCxnSpPr>
          <p:nvPr/>
        </p:nvCxnSpPr>
        <p:spPr>
          <a:xfrm>
            <a:off x="677334" y="951299"/>
            <a:ext cx="9101148" cy="0"/>
          </a:xfrm>
          <a:prstGeom prst="line">
            <a:avLst/>
          </a:prstGeom>
          <a:ln>
            <a:solidFill>
              <a:srgbClr val="6C97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61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etadata xmlns="http://www.objective.com/ecm/document/metadata/4FEB93B0D38B3BDFE05400144FFB2061" version="1.0.0">
  <systemFields>
    <field name="Objective-Id">
      <value order="0">A45984808</value>
    </field>
    <field name="Objective-Title">
      <value order="0">AIAAILA session presentation - 26 March FINAL</value>
    </field>
    <field name="Objective-Description">
      <value order="0"/>
    </field>
    <field name="Objective-CreationStamp">
      <value order="0">2024-03-25T03:21:28Z</value>
    </field>
    <field name="Objective-IsApproved">
      <value order="0">false</value>
    </field>
    <field name="Objective-IsPublished">
      <value order="0">true</value>
    </field>
    <field name="Objective-DatePublished">
      <value order="0">2024-03-25T03:23:48Z</value>
    </field>
    <field name="Objective-ModificationStamp">
      <value order="0">2024-03-25T03:23:48Z</value>
    </field>
    <field name="Objective-Owner">
      <value order="0">Renee Riley</value>
    </field>
    <field name="Objective-Path">
      <value order="0">Whole of ACT Government:TCCS STRUCTURE - Content Restriction Hierarchy:DIVISION: Chief Operating Officer:BRANCH: Communications:Communication Strategies:City Services:Trees:Urban Forest Act 2023</value>
    </field>
    <field name="Objective-Parent">
      <value order="0">Urban Forest Act 2023</value>
    </field>
    <field name="Objective-State">
      <value order="0">Published</value>
    </field>
    <field name="Objective-VersionId">
      <value order="0">vA57631776</value>
    </field>
    <field name="Objective-Version">
      <value order="0">1.0</value>
    </field>
    <field name="Objective-VersionNumber">
      <value order="0">1</value>
    </field>
    <field name="Objective-VersionComment">
      <value order="0">First version</value>
    </field>
    <field name="Objective-FileNumber">
      <value order="0">1-2019/01468</value>
    </field>
    <field name="Objective-Classification">
      <value order="0">Unclassified (beige file cover)</value>
    </field>
    <field name="Objective-Caveats">
      <value order="0"/>
    </field>
  </systemFields>
  <catalogues>
    <catalogue name="Document Type Catalogue" type="type" ori="id:cA11">
      <field name="Objective-Owner Agency">
        <value order="0">TCCS</value>
      </field>
      <field name="Objective-Document Type">
        <value order="0">0-Document</value>
      </field>
      <field name="Objective-Language">
        <value order="0">English (en)</value>
      </field>
      <field name="Objective-Jurisdiction">
        <value order="0">ACT</value>
      </field>
      <field name="Objective-Customers">
        <value order="0"/>
      </field>
      <field name="Objective-Places">
        <value order="0"/>
      </field>
      <field name="Objective-Transaction Reference">
        <value order="0"/>
      </field>
      <field name="Objective-Document Created By">
        <value order="0"/>
      </field>
      <field name="Objective-Document Created On">
        <value order="0"/>
      </field>
      <field name="Objective-Covers Period From">
        <value order="0"/>
      </field>
      <field name="Objective-Covers Period To">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0469f9-ff97-4b3e-81ab-1a0f58aab58f">
      <Terms xmlns="http://schemas.microsoft.com/office/infopath/2007/PartnerControls"/>
    </lcf76f155ced4ddcb4097134ff3c332f>
    <TaxCatchAll xmlns="259a7e33-d514-4727-b6ab-d61b21ac003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9ABD5D5B110564E9E0EF1C3A99AC1D0" ma:contentTypeVersion="17" ma:contentTypeDescription="Create a new document." ma:contentTypeScope="" ma:versionID="41ba402c72f6f31194c4c61f1d52cdd1">
  <xsd:schema xmlns:xsd="http://www.w3.org/2001/XMLSchema" xmlns:xs="http://www.w3.org/2001/XMLSchema" xmlns:p="http://schemas.microsoft.com/office/2006/metadata/properties" xmlns:ns2="6c0469f9-ff97-4b3e-81ab-1a0f58aab58f" xmlns:ns3="259a7e33-d514-4727-b6ab-d61b21ac0030" targetNamespace="http://schemas.microsoft.com/office/2006/metadata/properties" ma:root="true" ma:fieldsID="1deee05e3190d1c7215330a31eaaefd6" ns2:_="" ns3:_="">
    <xsd:import namespace="6c0469f9-ff97-4b3e-81ab-1a0f58aab58f"/>
    <xsd:import namespace="259a7e33-d514-4727-b6ab-d61b21ac00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469f9-ff97-4b3e-81ab-1a0f58aab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f6cb765-9ed8-4cd1-bd69-367ef86204d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9a7e33-d514-4727-b6ab-d61b21ac00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ad91f44-4c44-4b51-ad49-c83231f1fa70}" ma:internalName="TaxCatchAll" ma:showField="CatchAllData" ma:web="259a7e33-d514-4727-b6ab-d61b21ac003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BAADF-BDEA-46CF-998F-C811B6444B88}">
  <ds:schemaRefs>
    <ds:schemaRef ds:uri="http://schemas.microsoft.com/sharepoint/v3/contenttype/fo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4FEB93B0D38B3BDFE05400144FFB2061"/>
  </ds:schemaRefs>
</ds:datastoreItem>
</file>

<file path=customXml/itemProps3.xml><?xml version="1.0" encoding="utf-8"?>
<ds:datastoreItem xmlns:ds="http://schemas.openxmlformats.org/officeDocument/2006/customXml" ds:itemID="{43D4F939-D035-46F3-80EF-068609DE7DA7}">
  <ds:schemaRefs>
    <ds:schemaRef ds:uri="2f625209-77db-4256-b3d3-c5b21743a5b5"/>
    <ds:schemaRef ds:uri="f7455734-b1b7-4285-aebb-3e137ac7ae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c0469f9-ff97-4b3e-81ab-1a0f58aab58f"/>
    <ds:schemaRef ds:uri="259a7e33-d514-4727-b6ab-d61b21ac0030"/>
  </ds:schemaRefs>
</ds:datastoreItem>
</file>

<file path=customXml/itemProps4.xml><?xml version="1.0" encoding="utf-8"?>
<ds:datastoreItem xmlns:ds="http://schemas.openxmlformats.org/officeDocument/2006/customXml" ds:itemID="{EC4966A8-A24E-4C61-B388-8F8726444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469f9-ff97-4b3e-81ab-1a0f58aab58f"/>
    <ds:schemaRef ds:uri="259a7e33-d514-4727-b6ab-d61b21ac0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8708</TotalTime>
  <Words>4485</Words>
  <Application>Microsoft Office PowerPoint</Application>
  <PresentationFormat>Widescreen</PresentationFormat>
  <Paragraphs>278</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Montserrat</vt:lpstr>
      <vt:lpstr>Montserrat Medium</vt:lpstr>
      <vt:lpstr>Segoe UI</vt:lpstr>
      <vt:lpstr>Source Sans Pro</vt:lpstr>
      <vt:lpstr>Symbol</vt:lpstr>
      <vt:lpstr>Times New Roman</vt:lpstr>
      <vt:lpstr>Office Theme</vt:lpstr>
      <vt:lpstr>PowerPoint Presentation</vt:lpstr>
      <vt:lpstr>Michael Hopkins</vt:lpstr>
      <vt:lpstr>PowerPoint Presentation</vt:lpstr>
      <vt:lpstr>PowerPoint Presentation</vt:lpstr>
      <vt:lpstr>The new laws protect more trees by:</vt:lpstr>
      <vt:lpstr>Urban Forest Act – What else has changed? </vt:lpstr>
      <vt:lpstr>What is a tree?</vt:lpstr>
      <vt:lpstr>Protected trees – a new definition</vt:lpstr>
      <vt:lpstr>Protected tree work permissions</vt:lpstr>
      <vt:lpstr>PowerPoint Presentation</vt:lpstr>
      <vt:lpstr>Development applications</vt:lpstr>
      <vt:lpstr>PowerPoint Presentation</vt:lpstr>
      <vt:lpstr>PowerPoint Presentation</vt:lpstr>
      <vt:lpstr>PowerPoint Presentation</vt:lpstr>
      <vt:lpstr>Landscape Management and Protection Plans (LMPPs)</vt:lpstr>
      <vt:lpstr>Canopy contribution agreements</vt:lpstr>
      <vt:lpstr>Canopy contribution agreements</vt:lpstr>
      <vt:lpstr>PowerPoint Presentation</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 Sofatzis</dc:creator>
  <cp:lastModifiedBy>Bethany Mason</cp:lastModifiedBy>
  <cp:revision>128</cp:revision>
  <cp:lastPrinted>2023-11-07T05:10:31Z</cp:lastPrinted>
  <dcterms:created xsi:type="dcterms:W3CDTF">2023-10-03T03:56:46Z</dcterms:created>
  <dcterms:modified xsi:type="dcterms:W3CDTF">2024-04-03T05:19:56Z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bjective-Id">
    <vt:lpwstr>A45984808</vt:lpwstr>
  </property>
  <property fmtid="{D5CDD505-2E9C-101B-9397-08002B2CF9AE}" pid="4" name="Objective-Title">
    <vt:lpwstr>AIAAILA session presentation - 26 March FINAL</vt:lpwstr>
  </property>
  <property fmtid="{D5CDD505-2E9C-101B-9397-08002B2CF9AE}" pid="5" name="Objective-Description">
    <vt:lpwstr/>
  </property>
  <property fmtid="{D5CDD505-2E9C-101B-9397-08002B2CF9AE}" pid="6" name="Objective-CreationStamp">
    <vt:filetime>2024-03-25T03:21:28Z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2024-03-25T03:23:48Z</vt:filetime>
  </property>
  <property fmtid="{D5CDD505-2E9C-101B-9397-08002B2CF9AE}" pid="10" name="Objective-ModificationStamp">
    <vt:filetime>2024-03-25T03:23:48Z</vt:filetime>
  </property>
  <property fmtid="{D5CDD505-2E9C-101B-9397-08002B2CF9AE}" pid="11" name="Objective-Owner">
    <vt:lpwstr>Renee Riley</vt:lpwstr>
  </property>
  <property fmtid="{D5CDD505-2E9C-101B-9397-08002B2CF9AE}" pid="12" name="Objective-Path">
    <vt:lpwstr>Whole of ACT Government:TCCS STRUCTURE - Content Restriction Hierarchy:DIVISION: Chief Operating Officer:BRANCH: Communications:Communication Strategies:City Services:Trees:Urban Forest Act 2023:</vt:lpwstr>
  </property>
  <property fmtid="{D5CDD505-2E9C-101B-9397-08002B2CF9AE}" pid="13" name="Objective-Parent">
    <vt:lpwstr>Urban Forest Act 2023</vt:lpwstr>
  </property>
  <property fmtid="{D5CDD505-2E9C-101B-9397-08002B2CF9AE}" pid="14" name="Objective-State">
    <vt:lpwstr>Published</vt:lpwstr>
  </property>
  <property fmtid="{D5CDD505-2E9C-101B-9397-08002B2CF9AE}" pid="15" name="Objective-VersionId">
    <vt:lpwstr>vA57631776</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1-2019/01468</vt:lpwstr>
  </property>
  <property fmtid="{D5CDD505-2E9C-101B-9397-08002B2CF9AE}" pid="20" name="Objective-Classification">
    <vt:lpwstr>[Inherited - Unclassified (beige file cover)]</vt:lpwstr>
  </property>
  <property fmtid="{D5CDD505-2E9C-101B-9397-08002B2CF9AE}" pid="21" name="Objective-Caveats">
    <vt:lpwstr/>
  </property>
  <property fmtid="{D5CDD505-2E9C-101B-9397-08002B2CF9AE}" pid="22" name="Objective-Owner Agency">
    <vt:lpwstr>TCCS</vt:lpwstr>
  </property>
  <property fmtid="{D5CDD505-2E9C-101B-9397-08002B2CF9AE}" pid="23" name="Objective-Document Type">
    <vt:lpwstr>0-Document</vt:lpwstr>
  </property>
  <property fmtid="{D5CDD505-2E9C-101B-9397-08002B2CF9AE}" pid="24" name="Objective-Language">
    <vt:lpwstr>English (en)</vt:lpwstr>
  </property>
  <property fmtid="{D5CDD505-2E9C-101B-9397-08002B2CF9AE}" pid="25" name="Objective-Jurisdiction">
    <vt:lpwstr>ACT</vt:lpwstr>
  </property>
  <property fmtid="{D5CDD505-2E9C-101B-9397-08002B2CF9AE}" pid="26" name="Objective-Customers">
    <vt:lpwstr/>
  </property>
  <property fmtid="{D5CDD505-2E9C-101B-9397-08002B2CF9AE}" pid="27" name="Objective-Places">
    <vt:lpwstr/>
  </property>
  <property fmtid="{D5CDD505-2E9C-101B-9397-08002B2CF9AE}" pid="28" name="Objective-Transaction Reference">
    <vt:lpwstr/>
  </property>
  <property fmtid="{D5CDD505-2E9C-101B-9397-08002B2CF9AE}" pid="29" name="Objective-Document Created By">
    <vt:lpwstr/>
  </property>
  <property fmtid="{D5CDD505-2E9C-101B-9397-08002B2CF9AE}" pid="30" name="Objective-Document Created On">
    <vt:lpwstr/>
  </property>
  <property fmtid="{D5CDD505-2E9C-101B-9397-08002B2CF9AE}" pid="31" name="Objective-Covers Period From">
    <vt:lpwstr/>
  </property>
  <property fmtid="{D5CDD505-2E9C-101B-9397-08002B2CF9AE}" pid="32" name="Objective-Covers Period To">
    <vt:lpwstr/>
  </property>
  <property fmtid="{D5CDD505-2E9C-101B-9397-08002B2CF9AE}" pid="33" name="Objective-Comment">
    <vt:lpwstr/>
  </property>
  <property fmtid="{D5CDD505-2E9C-101B-9397-08002B2CF9AE}" pid="34" name="ContentTypeId">
    <vt:lpwstr>0x01010069ABD5D5B110564E9E0EF1C3A99AC1D0</vt:lpwstr>
  </property>
</Properties>
</file>